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75"/>
  </p:notesMasterIdLst>
  <p:sldIdLst>
    <p:sldId id="318" r:id="rId2"/>
    <p:sldId id="256" r:id="rId3"/>
    <p:sldId id="291" r:id="rId4"/>
    <p:sldId id="292" r:id="rId5"/>
    <p:sldId id="294" r:id="rId6"/>
    <p:sldId id="328"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46" r:id="rId23"/>
    <p:sldId id="347" r:id="rId24"/>
    <p:sldId id="348" r:id="rId25"/>
    <p:sldId id="349" r:id="rId26"/>
    <p:sldId id="350" r:id="rId27"/>
    <p:sldId id="316" r:id="rId28"/>
    <p:sldId id="268" r:id="rId29"/>
    <p:sldId id="264" r:id="rId30"/>
    <p:sldId id="257" r:id="rId31"/>
    <p:sldId id="269" r:id="rId32"/>
    <p:sldId id="271" r:id="rId33"/>
    <p:sldId id="265" r:id="rId34"/>
    <p:sldId id="266" r:id="rId35"/>
    <p:sldId id="272" r:id="rId36"/>
    <p:sldId id="275" r:id="rId37"/>
    <p:sldId id="276" r:id="rId38"/>
    <p:sldId id="277" r:id="rId39"/>
    <p:sldId id="267" r:id="rId40"/>
    <p:sldId id="278" r:id="rId41"/>
    <p:sldId id="279" r:id="rId42"/>
    <p:sldId id="270" r:id="rId43"/>
    <p:sldId id="280" r:id="rId44"/>
    <p:sldId id="260" r:id="rId45"/>
    <p:sldId id="261" r:id="rId46"/>
    <p:sldId id="281" r:id="rId47"/>
    <p:sldId id="282" r:id="rId48"/>
    <p:sldId id="284" r:id="rId49"/>
    <p:sldId id="283" r:id="rId50"/>
    <p:sldId id="285" r:id="rId51"/>
    <p:sldId id="286" r:id="rId52"/>
    <p:sldId id="287" r:id="rId53"/>
    <p:sldId id="288" r:id="rId54"/>
    <p:sldId id="289" r:id="rId55"/>
    <p:sldId id="345" r:id="rId56"/>
    <p:sldId id="324" r:id="rId57"/>
    <p:sldId id="351" r:id="rId58"/>
    <p:sldId id="352" r:id="rId59"/>
    <p:sldId id="353" r:id="rId60"/>
    <p:sldId id="354" r:id="rId61"/>
    <p:sldId id="326" r:id="rId62"/>
    <p:sldId id="355" r:id="rId63"/>
    <p:sldId id="356" r:id="rId64"/>
    <p:sldId id="327" r:id="rId65"/>
    <p:sldId id="358" r:id="rId66"/>
    <p:sldId id="357" r:id="rId67"/>
    <p:sldId id="359" r:id="rId68"/>
    <p:sldId id="360" r:id="rId69"/>
    <p:sldId id="361" r:id="rId70"/>
    <p:sldId id="362" r:id="rId71"/>
    <p:sldId id="363" r:id="rId72"/>
    <p:sldId id="364" r:id="rId73"/>
    <p:sldId id="344" r:id="rId74"/>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95332" autoAdjust="0"/>
  </p:normalViewPr>
  <p:slideViewPr>
    <p:cSldViewPr snapToGrid="0">
      <p:cViewPr varScale="1">
        <p:scale>
          <a:sx n="71" d="100"/>
          <a:sy n="71" d="100"/>
        </p:scale>
        <p:origin x="60" y="432"/>
      </p:cViewPr>
      <p:guideLst/>
    </p:cSldViewPr>
  </p:slideViewPr>
  <p:notesTextViewPr>
    <p:cViewPr>
      <p:scale>
        <a:sx n="1" d="1"/>
        <a:sy n="1" d="1"/>
      </p:scale>
      <p:origin x="0" y="0"/>
    </p:cViewPr>
  </p:notesTextViewPr>
  <p:sorterViewPr>
    <p:cViewPr>
      <p:scale>
        <a:sx n="160" d="100"/>
        <a:sy n="16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B48411E6-5515-41CC-BE25-25844FC5AE9D}" type="datetimeFigureOut">
              <a:rPr lang="en-US" smtClean="0"/>
              <a:t>8/14/2024</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42F2C485-E451-418E-A8D6-3A612F09A33B}" type="slidenum">
              <a:rPr lang="en-US" smtClean="0"/>
              <a:t>‹#›</a:t>
            </a:fld>
            <a:endParaRPr lang="en-US"/>
          </a:p>
        </p:txBody>
      </p:sp>
    </p:spTree>
    <p:extLst>
      <p:ext uri="{BB962C8B-B14F-4D97-AF65-F5344CB8AC3E}">
        <p14:creationId xmlns:p14="http://schemas.microsoft.com/office/powerpoint/2010/main" val="1256621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F2C485-E451-418E-A8D6-3A612F09A33B}" type="slidenum">
              <a:rPr lang="en-US" smtClean="0"/>
              <a:t>27</a:t>
            </a:fld>
            <a:endParaRPr lang="en-US"/>
          </a:p>
        </p:txBody>
      </p:sp>
    </p:spTree>
    <p:extLst>
      <p:ext uri="{BB962C8B-B14F-4D97-AF65-F5344CB8AC3E}">
        <p14:creationId xmlns:p14="http://schemas.microsoft.com/office/powerpoint/2010/main" val="3488760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F2C485-E451-418E-A8D6-3A612F09A33B}" type="slidenum">
              <a:rPr lang="en-US" smtClean="0"/>
              <a:t>28</a:t>
            </a:fld>
            <a:endParaRPr lang="en-US"/>
          </a:p>
        </p:txBody>
      </p:sp>
    </p:spTree>
    <p:extLst>
      <p:ext uri="{BB962C8B-B14F-4D97-AF65-F5344CB8AC3E}">
        <p14:creationId xmlns:p14="http://schemas.microsoft.com/office/powerpoint/2010/main" val="3359637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F2C485-E451-418E-A8D6-3A612F09A33B}" type="slidenum">
              <a:rPr lang="en-US" smtClean="0"/>
              <a:t>42</a:t>
            </a:fld>
            <a:endParaRPr lang="en-US"/>
          </a:p>
        </p:txBody>
      </p:sp>
    </p:spTree>
    <p:extLst>
      <p:ext uri="{BB962C8B-B14F-4D97-AF65-F5344CB8AC3E}">
        <p14:creationId xmlns:p14="http://schemas.microsoft.com/office/powerpoint/2010/main" val="2749744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rationale should briefly discuss the justification for choosing that theory, approach, method, or technique rather than other options available, the assumptions and limitations implicit in those choices, and how those choices influence study conclusions and transferability. As appropriate, the rationale for several items might be discussed together.</a:t>
            </a:r>
          </a:p>
        </p:txBody>
      </p:sp>
      <p:sp>
        <p:nvSpPr>
          <p:cNvPr id="4" name="Slide Number Placeholder 3"/>
          <p:cNvSpPr>
            <a:spLocks noGrp="1"/>
          </p:cNvSpPr>
          <p:nvPr>
            <p:ph type="sldNum" sz="quarter" idx="10"/>
          </p:nvPr>
        </p:nvSpPr>
        <p:spPr/>
        <p:txBody>
          <a:bodyPr/>
          <a:lstStyle/>
          <a:p>
            <a:fld id="{42F2C485-E451-418E-A8D6-3A612F09A33B}" type="slidenum">
              <a:rPr lang="en-US" smtClean="0"/>
              <a:t>47</a:t>
            </a:fld>
            <a:endParaRPr lang="en-US"/>
          </a:p>
        </p:txBody>
      </p:sp>
    </p:spTree>
    <p:extLst>
      <p:ext uri="{BB962C8B-B14F-4D97-AF65-F5344CB8AC3E}">
        <p14:creationId xmlns:p14="http://schemas.microsoft.com/office/powerpoint/2010/main" val="1725434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F2C485-E451-418E-A8D6-3A612F09A33B}" type="slidenum">
              <a:rPr lang="en-US" smtClean="0"/>
              <a:t>56</a:t>
            </a:fld>
            <a:endParaRPr lang="en-US"/>
          </a:p>
        </p:txBody>
      </p:sp>
    </p:spTree>
    <p:extLst>
      <p:ext uri="{BB962C8B-B14F-4D97-AF65-F5344CB8AC3E}">
        <p14:creationId xmlns:p14="http://schemas.microsoft.com/office/powerpoint/2010/main" val="219220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172C83-2DC7-48BE-9741-5F37A122C7D0}" type="slidenum">
              <a:rPr lang="en-AU" altLang="en-US"/>
              <a:pPr/>
              <a:t>57</a:t>
            </a:fld>
            <a:endParaRPr lang="en-AU" altLang="en-US"/>
          </a:p>
        </p:txBody>
      </p:sp>
      <p:sp>
        <p:nvSpPr>
          <p:cNvPr id="474114" name="Rectangle 2"/>
          <p:cNvSpPr>
            <a:spLocks noGrp="1" noChangeArrowheads="1"/>
          </p:cNvSpPr>
          <p:nvPr>
            <p:ph type="body" idx="1"/>
          </p:nvPr>
        </p:nvSpPr>
        <p:spPr>
          <a:xfrm>
            <a:off x="914400" y="4356100"/>
            <a:ext cx="5029200" cy="4135438"/>
          </a:xfrm>
          <a:ln/>
          <a:extLst>
            <a:ext uri="{91240B29-F687-4F45-9708-019B960494DF}">
              <a14:hiddenLine xmlns:a14="http://schemas.microsoft.com/office/drawing/2010/main" w="12700">
                <a:solidFill>
                  <a:schemeClr val="tx1"/>
                </a:solidFill>
                <a:miter lim="800000"/>
                <a:headEnd/>
                <a:tailEnd/>
              </a14:hiddenLine>
            </a:ext>
          </a:extLst>
        </p:spPr>
        <p:txBody>
          <a:bodyPr lIns="90476" tIns="44444" rIns="90476" bIns="44444"/>
          <a:lstStyle/>
          <a:p>
            <a:pPr>
              <a:spcBef>
                <a:spcPct val="0"/>
              </a:spcBef>
            </a:pPr>
            <a:endParaRPr lang="en-GB" altLang="en-US"/>
          </a:p>
        </p:txBody>
      </p:sp>
      <p:sp>
        <p:nvSpPr>
          <p:cNvPr id="474115" name="Rectangle 3"/>
          <p:cNvSpPr>
            <a:spLocks noGrp="1" noRot="1" noChangeAspect="1" noChangeArrowheads="1" noTextEdit="1"/>
          </p:cNvSpPr>
          <p:nvPr>
            <p:ph type="sldImg"/>
          </p:nvPr>
        </p:nvSpPr>
        <p:spPr>
          <a:xfrm>
            <a:off x="395288" y="692150"/>
            <a:ext cx="6072187" cy="3416300"/>
          </a:xfrm>
          <a:ln w="12700" cap="flat">
            <a:solidFill>
              <a:schemeClr val="tx1"/>
            </a:solidFill>
          </a:ln>
          <a:extLst>
            <a:ext uri="{909E8E84-426E-40DD-AFC4-6F175D3DCCD1}">
              <a14:hiddenFill xmlns:a14="http://schemas.microsoft.com/office/drawing/2010/main">
                <a:noFill/>
              </a14:hiddenFill>
            </a:ext>
          </a:extLst>
        </p:spPr>
      </p:sp>
    </p:spTree>
    <p:extLst>
      <p:ext uri="{BB962C8B-B14F-4D97-AF65-F5344CB8AC3E}">
        <p14:creationId xmlns:p14="http://schemas.microsoft.com/office/powerpoint/2010/main" val="623091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A76639E2-E0F5-450A-B842-58B6C5BB7BEA}" type="slidenum">
              <a:rPr lang="ar-SA" altLang="en-US" sz="1200" b="0"/>
              <a:pPr/>
              <a:t>58</a:t>
            </a:fld>
            <a:endParaRPr lang="en-US" altLang="en-US" sz="1200" b="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014888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512A39E8-9B97-4E5E-8E8B-5AD73E6DE24C}" type="slidenum">
              <a:rPr lang="ar-SA" altLang="en-US" sz="1200" b="0"/>
              <a:pPr/>
              <a:t>59</a:t>
            </a:fld>
            <a:endParaRPr lang="en-US" altLang="en-US" sz="1200" b="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424153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A93E3D0D-1E6A-46D7-826A-4683BD82AFB6}" type="slidenum">
              <a:rPr lang="ar-SA" altLang="en-US" sz="1200" b="0"/>
              <a:pPr/>
              <a:t>60</a:t>
            </a:fld>
            <a:endParaRPr lang="en-US" altLang="en-US" sz="1200" b="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496554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FC43344-AA98-4E9D-AA06-92C98FAF4A4C}" type="datetime1">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0D358-907F-4E83-AF7E-68F68E4B50E3}" type="slidenum">
              <a:rPr lang="en-US" smtClean="0"/>
              <a:t>‹#›</a:t>
            </a:fld>
            <a:endParaRPr lang="en-US"/>
          </a:p>
        </p:txBody>
      </p:sp>
    </p:spTree>
    <p:extLst>
      <p:ext uri="{BB962C8B-B14F-4D97-AF65-F5344CB8AC3E}">
        <p14:creationId xmlns:p14="http://schemas.microsoft.com/office/powerpoint/2010/main" val="220526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FDD85B-E1D3-4FB0-B6F7-9537292A3273}" type="datetime1">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0D358-907F-4E83-AF7E-68F68E4B50E3}" type="slidenum">
              <a:rPr lang="en-US" smtClean="0"/>
              <a:t>‹#›</a:t>
            </a:fld>
            <a:endParaRPr lang="en-US"/>
          </a:p>
        </p:txBody>
      </p:sp>
    </p:spTree>
    <p:extLst>
      <p:ext uri="{BB962C8B-B14F-4D97-AF65-F5344CB8AC3E}">
        <p14:creationId xmlns:p14="http://schemas.microsoft.com/office/powerpoint/2010/main" val="3550842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93E3EF-D22B-42D6-AFAA-E6C25380D4A5}" type="datetime1">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0D358-907F-4E83-AF7E-68F68E4B50E3}" type="slidenum">
              <a:rPr lang="en-US" smtClean="0"/>
              <a:t>‹#›</a:t>
            </a:fld>
            <a:endParaRPr lang="en-US"/>
          </a:p>
        </p:txBody>
      </p:sp>
    </p:spTree>
    <p:extLst>
      <p:ext uri="{BB962C8B-B14F-4D97-AF65-F5344CB8AC3E}">
        <p14:creationId xmlns:p14="http://schemas.microsoft.com/office/powerpoint/2010/main" val="3770798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90034" y="547688"/>
            <a:ext cx="11461751" cy="5624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a:xfrm>
            <a:off x="9245600" y="6324600"/>
            <a:ext cx="2540000" cy="457200"/>
          </a:xfrm>
        </p:spPr>
        <p:txBody>
          <a:bodyPr/>
          <a:lstStyle>
            <a:lvl1pPr>
              <a:defRPr/>
            </a:lvl1pPr>
          </a:lstStyle>
          <a:p>
            <a:fld id="{2E8EFC5A-8CE0-49FA-8BFE-098F22EB5CAA}" type="slidenum">
              <a:rPr lang="ar-SA"/>
              <a:pPr/>
              <a:t>‹#›</a:t>
            </a:fld>
            <a:endParaRPr lang="en-US"/>
          </a:p>
        </p:txBody>
      </p:sp>
    </p:spTree>
    <p:extLst>
      <p:ext uri="{BB962C8B-B14F-4D97-AF65-F5344CB8AC3E}">
        <p14:creationId xmlns:p14="http://schemas.microsoft.com/office/powerpoint/2010/main" val="2280472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9CF034F-B5E3-48AB-95D1-B7698371F29F}" type="datetime1">
              <a:rPr lang="en-US" smtClean="0"/>
              <a:t>8/14/2024</a:t>
            </a:fld>
            <a:endParaRPr lang="en-US" dirty="0"/>
          </a:p>
        </p:txBody>
      </p:sp>
      <p:sp>
        <p:nvSpPr>
          <p:cNvPr id="5" name="Footer Placeholder 4"/>
          <p:cNvSpPr>
            <a:spLocks noGrp="1"/>
          </p:cNvSpPr>
          <p:nvPr>
            <p:ph type="ftr" sz="quarter" idx="11"/>
          </p:nvPr>
        </p:nvSpPr>
        <p:spPr/>
        <p:txBody>
          <a:bodyPr/>
          <a:lstStyle>
            <a:lvl1pPr>
              <a:defRPr sz="2400"/>
            </a:lvl1pPr>
          </a:lstStyle>
          <a:p>
            <a:r>
              <a:rPr lang="en-US" dirty="0"/>
              <a:t>TUOMS PRESS</a:t>
            </a:r>
          </a:p>
        </p:txBody>
      </p:sp>
      <p:sp>
        <p:nvSpPr>
          <p:cNvPr id="6" name="Slide Number Placeholder 5"/>
          <p:cNvSpPr>
            <a:spLocks noGrp="1"/>
          </p:cNvSpPr>
          <p:nvPr>
            <p:ph type="sldNum" sz="quarter" idx="12"/>
          </p:nvPr>
        </p:nvSpPr>
        <p:spPr/>
        <p:txBody>
          <a:bodyPr/>
          <a:lstStyle/>
          <a:p>
            <a:fld id="{97A0D358-907F-4E83-AF7E-68F68E4B50E3}" type="slidenum">
              <a:rPr lang="en-US" smtClean="0"/>
              <a:t>‹#›</a:t>
            </a:fld>
            <a:endParaRPr lang="en-US"/>
          </a:p>
        </p:txBody>
      </p:sp>
    </p:spTree>
    <p:extLst>
      <p:ext uri="{BB962C8B-B14F-4D97-AF65-F5344CB8AC3E}">
        <p14:creationId xmlns:p14="http://schemas.microsoft.com/office/powerpoint/2010/main" val="3175684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B6806E-FE84-4544-8242-DC4219F83085}" type="datetime1">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0D358-907F-4E83-AF7E-68F68E4B50E3}" type="slidenum">
              <a:rPr lang="en-US" smtClean="0"/>
              <a:t>‹#›</a:t>
            </a:fld>
            <a:endParaRPr lang="en-US"/>
          </a:p>
        </p:txBody>
      </p:sp>
    </p:spTree>
    <p:extLst>
      <p:ext uri="{BB962C8B-B14F-4D97-AF65-F5344CB8AC3E}">
        <p14:creationId xmlns:p14="http://schemas.microsoft.com/office/powerpoint/2010/main" val="388360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526C93-E10F-4B93-B430-CD7AC021845E}" type="datetime1">
              <a:rPr lang="en-US" smtClean="0"/>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0D358-907F-4E83-AF7E-68F68E4B50E3}" type="slidenum">
              <a:rPr lang="en-US" smtClean="0"/>
              <a:t>‹#›</a:t>
            </a:fld>
            <a:endParaRPr lang="en-US"/>
          </a:p>
        </p:txBody>
      </p:sp>
    </p:spTree>
    <p:extLst>
      <p:ext uri="{BB962C8B-B14F-4D97-AF65-F5344CB8AC3E}">
        <p14:creationId xmlns:p14="http://schemas.microsoft.com/office/powerpoint/2010/main" val="2485370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6B491F-A07F-4ABF-A0DB-ED25FBF918FB}" type="datetime1">
              <a:rPr lang="en-US" smtClean="0"/>
              <a:t>8/14/2024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A0D358-907F-4E83-AF7E-68F68E4B50E3}" type="slidenum">
              <a:rPr lang="en-US" smtClean="0"/>
              <a:t>‹#›</a:t>
            </a:fld>
            <a:endParaRPr lang="en-US"/>
          </a:p>
        </p:txBody>
      </p:sp>
    </p:spTree>
    <p:extLst>
      <p:ext uri="{BB962C8B-B14F-4D97-AF65-F5344CB8AC3E}">
        <p14:creationId xmlns:p14="http://schemas.microsoft.com/office/powerpoint/2010/main" val="1360663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72FDF5-2FB6-41DC-AC51-F160701500CC}" type="datetime1">
              <a:rPr lang="en-US" smtClean="0"/>
              <a:t>8/14/2024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A0D358-907F-4E83-AF7E-68F68E4B50E3}" type="slidenum">
              <a:rPr lang="en-US" smtClean="0"/>
              <a:t>‹#›</a:t>
            </a:fld>
            <a:endParaRPr lang="en-US"/>
          </a:p>
        </p:txBody>
      </p:sp>
    </p:spTree>
    <p:extLst>
      <p:ext uri="{BB962C8B-B14F-4D97-AF65-F5344CB8AC3E}">
        <p14:creationId xmlns:p14="http://schemas.microsoft.com/office/powerpoint/2010/main" val="2166988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4A4F72-3213-47EF-A847-BF4AE6409928}" type="datetime1">
              <a:rPr lang="en-US" smtClean="0"/>
              <a:t>8/14/2024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A0D358-907F-4E83-AF7E-68F68E4B50E3}" type="slidenum">
              <a:rPr lang="en-US" smtClean="0"/>
              <a:t>‹#›</a:t>
            </a:fld>
            <a:endParaRPr lang="en-US"/>
          </a:p>
        </p:txBody>
      </p:sp>
    </p:spTree>
    <p:extLst>
      <p:ext uri="{BB962C8B-B14F-4D97-AF65-F5344CB8AC3E}">
        <p14:creationId xmlns:p14="http://schemas.microsoft.com/office/powerpoint/2010/main" val="2212575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6C0DCE-BC8F-499D-BE6A-A72E8732FEC8}" type="datetime1">
              <a:rPr lang="en-US" smtClean="0"/>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0D358-907F-4E83-AF7E-68F68E4B50E3}" type="slidenum">
              <a:rPr lang="en-US" smtClean="0"/>
              <a:t>‹#›</a:t>
            </a:fld>
            <a:endParaRPr lang="en-US"/>
          </a:p>
        </p:txBody>
      </p:sp>
    </p:spTree>
    <p:extLst>
      <p:ext uri="{BB962C8B-B14F-4D97-AF65-F5344CB8AC3E}">
        <p14:creationId xmlns:p14="http://schemas.microsoft.com/office/powerpoint/2010/main" val="1816990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BC7123-1DB1-4D57-8AC6-2460A5D6BC94}" type="datetime1">
              <a:rPr lang="en-US" smtClean="0"/>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0D358-907F-4E83-AF7E-68F68E4B50E3}" type="slidenum">
              <a:rPr lang="en-US" smtClean="0"/>
              <a:t>‹#›</a:t>
            </a:fld>
            <a:endParaRPr lang="en-US"/>
          </a:p>
        </p:txBody>
      </p:sp>
    </p:spTree>
    <p:extLst>
      <p:ext uri="{BB962C8B-B14F-4D97-AF65-F5344CB8AC3E}">
        <p14:creationId xmlns:p14="http://schemas.microsoft.com/office/powerpoint/2010/main" val="1377778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656737-9FE1-44BE-A614-43E292961DF4}" type="datetime1">
              <a:rPr lang="en-US" smtClean="0"/>
              <a:t>8/14/2024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0D358-907F-4E83-AF7E-68F68E4B50E3}" type="slidenum">
              <a:rPr lang="en-US" smtClean="0"/>
              <a:t>‹#›</a:t>
            </a:fld>
            <a:endParaRPr lang="en-US"/>
          </a:p>
        </p:txBody>
      </p:sp>
    </p:spTree>
    <p:extLst>
      <p:ext uri="{BB962C8B-B14F-4D97-AF65-F5344CB8AC3E}">
        <p14:creationId xmlns:p14="http://schemas.microsoft.com/office/powerpoint/2010/main" val="317570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equator-network.org/reporting-guidelines/prisma/" TargetMode="External"/><Relationship Id="rId13" Type="http://schemas.openxmlformats.org/officeDocument/2006/relationships/hyperlink" Target="https://www.equator-network.org/reporting-guidelines/stard/" TargetMode="External"/><Relationship Id="rId18" Type="http://schemas.openxmlformats.org/officeDocument/2006/relationships/hyperlink" Target="https://www.equator-network.org/?post_type=eq_guidelines&amp;eq_guidelines_study_design=clinical-practice-guidelines&amp;eq_guidelines_clinical_specialty=0&amp;eq_guidelines_report_section=0&amp;s=" TargetMode="External"/><Relationship Id="rId26" Type="http://schemas.openxmlformats.org/officeDocument/2006/relationships/hyperlink" Target="https://www.equator-network.org/?post_type=eq_guidelines&amp;eq_guidelines_study_design=quality-improvement-studies&amp;eq_guidelines_clinical_specialty=0&amp;eq_guidelines_report_section=0&amp;s=+" TargetMode="External"/><Relationship Id="rId3" Type="http://schemas.openxmlformats.org/officeDocument/2006/relationships/hyperlink" Target="https://www.equator-network.org/reporting-guidelines/consort/" TargetMode="External"/><Relationship Id="rId21" Type="http://schemas.openxmlformats.org/officeDocument/2006/relationships/hyperlink" Target="https://www.equator-network.org/?post_type=eq_guidelines&amp;eq_guidelines_study_design=qualitative-research&amp;eq_guidelines_clinical_specialty=0&amp;eq_guidelines_report_section=0&amp;s=" TargetMode="External"/><Relationship Id="rId7" Type="http://schemas.openxmlformats.org/officeDocument/2006/relationships/hyperlink" Target="https://www.equator-network.org/?post_type=eq_guidelines&amp;eq_guidelines_study_design=systematic-reviews-and-meta-analyses&amp;eq_guidelines_clinical_specialty=0&amp;eq_guidelines_report_section=0&amp;s=+" TargetMode="External"/><Relationship Id="rId12" Type="http://schemas.openxmlformats.org/officeDocument/2006/relationships/hyperlink" Target="https://www.equator-network.org/?post_type=eq_guidelines&amp;eq_guidelines_study_design=diagnostic-prognostic-studies&amp;eq_guidelines_clinical_specialty=0&amp;eq_guidelines_report_section=0&amp;s=" TargetMode="External"/><Relationship Id="rId17" Type="http://schemas.openxmlformats.org/officeDocument/2006/relationships/hyperlink" Target="https://www.equator-network.org/?post_type=eq_guidelines&amp;eq_guidelines_study_design=0&amp;eq_guidelines_clinical_specialty=0&amp;eq_guidelines_report_section=0&amp;s=CARE+case+extension&amp;btn_submit=Search+Reporting+Guidelines" TargetMode="External"/><Relationship Id="rId25" Type="http://schemas.openxmlformats.org/officeDocument/2006/relationships/hyperlink" Target="https://www.equator-network.org/reporting-guidelines/improving-bioscience-research-reporting-the-arrive-guidelines-for-reporting-animal-research/" TargetMode="External"/><Relationship Id="rId2" Type="http://schemas.openxmlformats.org/officeDocument/2006/relationships/hyperlink" Target="https://www.equator-network.org/?post_type=eq_guidelines&amp;eq_guidelines_study_design=experimental-studies&amp;eq_guidelines_clinical_specialty=0&amp;eq_guidelines_report_section=0&amp;s=" TargetMode="External"/><Relationship Id="rId16" Type="http://schemas.openxmlformats.org/officeDocument/2006/relationships/hyperlink" Target="https://www.equator-network.org/reporting-guidelines/care/" TargetMode="External"/><Relationship Id="rId20" Type="http://schemas.openxmlformats.org/officeDocument/2006/relationships/hyperlink" Target="https://www.equator-network.org/reporting-guidelines/right-statement/" TargetMode="External"/><Relationship Id="rId29" Type="http://schemas.openxmlformats.org/officeDocument/2006/relationships/hyperlink" Target="https://www.equator-network.org/?post_type=eq_guidelines&amp;eq_guidelines_study_design=economic-evaluations&amp;eq_guidelines_clinical_specialty=0&amp;eq_guidelines_report_section=0&amp;s=+" TargetMode="External"/><Relationship Id="rId1" Type="http://schemas.openxmlformats.org/officeDocument/2006/relationships/slideLayout" Target="../slideLayouts/slideLayout12.xml"/><Relationship Id="rId6" Type="http://schemas.openxmlformats.org/officeDocument/2006/relationships/hyperlink" Target="https://www.equator-network.org/reporting-guidelines/strobe/" TargetMode="External"/><Relationship Id="rId11" Type="http://schemas.openxmlformats.org/officeDocument/2006/relationships/hyperlink" Target="https://www.equator-network.org/reporting-guidelines/prisma-protocols/" TargetMode="External"/><Relationship Id="rId24" Type="http://schemas.openxmlformats.org/officeDocument/2006/relationships/hyperlink" Target="https://www.equator-network.org/?post_type=eq_guidelines&amp;eq_guidelines_study_design=animal-pre-clinical-research&amp;eq_guidelines_clinical_specialty=0&amp;eq_guidelines_report_section=0&amp;s=+" TargetMode="External"/><Relationship Id="rId5" Type="http://schemas.openxmlformats.org/officeDocument/2006/relationships/hyperlink" Target="https://www.equator-network.org/?post_type=eq_guidelines&amp;eq_guidelines_study_design=observational-studies&amp;eq_guidelines_clinical_specialty=0&amp;eq_guidelines_report_section=0&amp;s=+&amp;eq_guidelines_study_design_sub_cat=0" TargetMode="External"/><Relationship Id="rId15" Type="http://schemas.openxmlformats.org/officeDocument/2006/relationships/hyperlink" Target="https://www.equator-network.org/?post_type=eq_guidelines&amp;eq_guidelines_study_design=0&amp;eq_guidelines_clinical_specialty=0&amp;eq_guidelines_report_section=0&amp;s=case+report&amp;btn_submit=Search+Reporting+Guidelines" TargetMode="External"/><Relationship Id="rId23" Type="http://schemas.openxmlformats.org/officeDocument/2006/relationships/hyperlink" Target="https://www.equator-network.org/reporting-guidelines/coreq/" TargetMode="External"/><Relationship Id="rId28" Type="http://schemas.openxmlformats.org/officeDocument/2006/relationships/hyperlink" Target="https://www.equator-network.org/?post_type=eq_guidelines&amp;eq_guidelines_study_design=0&amp;eq_guidelines_clinical_specialty=0&amp;eq_guidelines_report_section=0&amp;s=SQUIRE+extension&amp;btn_submit=Search+Reporting+Guidelines" TargetMode="External"/><Relationship Id="rId10" Type="http://schemas.openxmlformats.org/officeDocument/2006/relationships/hyperlink" Target="https://www.equator-network.org/reporting-guidelines/spirit-2013-statement-defining-standard-protocol-items-for-clinical-trials/" TargetMode="External"/><Relationship Id="rId19" Type="http://schemas.openxmlformats.org/officeDocument/2006/relationships/hyperlink" Target="https://www.equator-network.org/reporting-guidelines/the-agree-reporting-checklist-a-tool-to-improve-reporting-of-clinical-practice-guidelines/" TargetMode="External"/><Relationship Id="rId31" Type="http://schemas.openxmlformats.org/officeDocument/2006/relationships/hyperlink" Target="https://www.equator-network.org/?post_type=eq_guidelines&amp;eq_guidelines_study_design=0&amp;eq_guidelines_clinical_specialty=0&amp;eq_guidelines_report_section=0&amp;s=CHEERS+extension&amp;btn_submit=Search+Reporting+Guidelines" TargetMode="External"/><Relationship Id="rId4" Type="http://schemas.openxmlformats.org/officeDocument/2006/relationships/hyperlink" Target="https://www.equator-network.org/?post_type=eq_guidelines&amp;eq_guidelines_study_design=0&amp;eq_guidelines_clinical_specialty=0&amp;eq_guidelines_report_section=0&amp;s=+CONSORT+extension&amp;btn_submit=Search+Reporting+Guidelines" TargetMode="External"/><Relationship Id="rId9" Type="http://schemas.openxmlformats.org/officeDocument/2006/relationships/hyperlink" Target="https://www.equator-network.org/?post_type=eq_guidelines&amp;eq_guidelines_study_design=study-protocols&amp;eq_guidelines_clinical_specialty=0&amp;eq_guidelines_report_section=0&amp;s=+" TargetMode="External"/><Relationship Id="rId14" Type="http://schemas.openxmlformats.org/officeDocument/2006/relationships/hyperlink" Target="https://www.equator-network.org/reporting-guidelines/tripod-statement/" TargetMode="External"/><Relationship Id="rId22" Type="http://schemas.openxmlformats.org/officeDocument/2006/relationships/hyperlink" Target="https://www.equator-network.org/reporting-guidelines/srqr/" TargetMode="External"/><Relationship Id="rId27" Type="http://schemas.openxmlformats.org/officeDocument/2006/relationships/hyperlink" Target="https://www.equator-network.org/reporting-guidelines/squire/" TargetMode="External"/><Relationship Id="rId30" Type="http://schemas.openxmlformats.org/officeDocument/2006/relationships/hyperlink" Target="https://www.equator-network.org/reporting-guidelines/cheers/"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hyperlink" Target="https://www.prisma-statement.org/" TargetMode="External"/><Relationship Id="rId3" Type="http://schemas.openxmlformats.org/officeDocument/2006/relationships/hyperlink" Target="https://www.prisma-statement.org/extensions" TargetMode="External"/><Relationship Id="rId7" Type="http://schemas.openxmlformats.org/officeDocument/2006/relationships/hyperlink" Target="http://dx.doi.org/10.1136/bmj.n160" TargetMode="External"/><Relationship Id="rId2" Type="http://schemas.openxmlformats.org/officeDocument/2006/relationships/hyperlink" Target="https://www.prisma-statement.org/prisma-2020" TargetMode="External"/><Relationship Id="rId1" Type="http://schemas.openxmlformats.org/officeDocument/2006/relationships/slideLayout" Target="../slideLayouts/slideLayout2.xml"/><Relationship Id="rId6" Type="http://schemas.openxmlformats.org/officeDocument/2006/relationships/hyperlink" Target="http://dx.doi.org/10.1136/bmj.n71" TargetMode="External"/><Relationship Id="rId5" Type="http://schemas.openxmlformats.org/officeDocument/2006/relationships/hyperlink" Target="https://www.prisma-statement.org/prisma-2020-flow-diagram" TargetMode="External"/><Relationship Id="rId4" Type="http://schemas.openxmlformats.org/officeDocument/2006/relationships/hyperlink" Target="https://www.prisma-statement.org/s/PRISMA_2020_checklist-fxke.docx" TargetMode="External"/></Relationships>
</file>

<file path=ppt/slides/_rels/slide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2" descr="D:\walpaper\بسم\Besm (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991" y="551492"/>
            <a:ext cx="9894628" cy="56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8794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STROBE</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46611" y="2177143"/>
            <a:ext cx="10515600" cy="4147866"/>
          </a:xfrm>
        </p:spPr>
        <p:txBody>
          <a:bodyPr>
            <a:normAutofit fontScale="92500"/>
          </a:bodyPr>
          <a:lstStyle/>
          <a:p>
            <a:pPr>
              <a:lnSpc>
                <a:spcPct val="150000"/>
              </a:lnSpc>
            </a:pPr>
            <a:r>
              <a:rPr lang="en-US" sz="2600" dirty="0">
                <a:latin typeface="Times New Roman" panose="02020603050405020304" pitchFamily="18" charset="0"/>
                <a:cs typeface="Times New Roman" panose="02020603050405020304" pitchFamily="18" charset="0"/>
              </a:rPr>
              <a:t>The aim of the STROBE guidelines was to provide a readily available checklist to ensure a clear presentation of what was planned and conducted in an observational study.</a:t>
            </a:r>
          </a:p>
          <a:p>
            <a:pPr>
              <a:lnSpc>
                <a:spcPct val="150000"/>
              </a:lnSpc>
            </a:pPr>
            <a:r>
              <a:rPr lang="en-US" sz="2600" dirty="0">
                <a:latin typeface="Times New Roman" panose="02020603050405020304" pitchFamily="18" charset="0"/>
                <a:cs typeface="Times New Roman" panose="02020603050405020304" pitchFamily="18" charset="0"/>
              </a:rPr>
              <a:t>Not to provide a methodological framework for conducting an observational study. </a:t>
            </a:r>
          </a:p>
          <a:p>
            <a:pPr>
              <a:lnSpc>
                <a:spcPct val="150000"/>
              </a:lnSpc>
            </a:pPr>
            <a:r>
              <a:rPr lang="en-US" sz="2600" dirty="0">
                <a:latin typeface="Times New Roman" panose="02020603050405020304" pitchFamily="18" charset="0"/>
                <a:cs typeface="Times New Roman" panose="02020603050405020304" pitchFamily="18" charset="0"/>
              </a:rPr>
              <a:t>This is not an instrument for quality evaluation of observational research. </a:t>
            </a:r>
            <a:br>
              <a:rPr lang="en-US" sz="2600" dirty="0">
                <a:latin typeface="Times New Roman" panose="02020603050405020304" pitchFamily="18" charset="0"/>
                <a:cs typeface="Times New Roman" panose="02020603050405020304" pitchFamily="18" charset="0"/>
              </a:rPr>
            </a:b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8802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STROBE Checklist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2447109"/>
            <a:ext cx="10515600" cy="3729854"/>
          </a:xfrm>
        </p:spPr>
        <p:txBody>
          <a:bodyPr>
            <a:normAutofit lnSpcReduction="10000"/>
          </a:bodyPr>
          <a:lstStyle/>
          <a:p>
            <a:pPr>
              <a:lnSpc>
                <a:spcPct val="150000"/>
              </a:lnSpc>
            </a:pPr>
            <a:r>
              <a:rPr lang="en-US" sz="2600" dirty="0">
                <a:latin typeface="Times New Roman" panose="02020603050405020304" pitchFamily="18" charset="0"/>
                <a:cs typeface="Times New Roman" panose="02020603050405020304" pitchFamily="18" charset="0"/>
              </a:rPr>
              <a:t>A total of 22 checklist items contribute to the STROBE guidelines.</a:t>
            </a:r>
          </a:p>
          <a:p>
            <a:pPr>
              <a:lnSpc>
                <a:spcPct val="150000"/>
              </a:lnSpc>
            </a:pPr>
            <a:r>
              <a:rPr lang="en-US" sz="2600" dirty="0">
                <a:latin typeface="Times New Roman" panose="02020603050405020304" pitchFamily="18" charset="0"/>
                <a:cs typeface="Times New Roman" panose="02020603050405020304" pitchFamily="18" charset="0"/>
              </a:rPr>
              <a:t>18 items are common to all the three observational designs, that is, cohort, cross‑sectional, and case–control studies. </a:t>
            </a:r>
          </a:p>
          <a:p>
            <a:pPr>
              <a:lnSpc>
                <a:spcPct val="150000"/>
              </a:lnSpc>
            </a:pPr>
            <a:r>
              <a:rPr lang="en-US" sz="2600" dirty="0">
                <a:latin typeface="Times New Roman" panose="02020603050405020304" pitchFamily="18" charset="0"/>
                <a:cs typeface="Times New Roman" panose="02020603050405020304" pitchFamily="18" charset="0"/>
              </a:rPr>
              <a:t>The remaining four checklist items (items number 6, 12, 14, and 15) have specific variations according to the study design. </a:t>
            </a:r>
            <a:br>
              <a:rPr lang="en-US" dirty="0"/>
            </a:br>
            <a:endParaRPr lang="en-US" dirty="0"/>
          </a:p>
        </p:txBody>
      </p:sp>
    </p:spTree>
    <p:extLst>
      <p:ext uri="{BB962C8B-B14F-4D97-AF65-F5344CB8AC3E}">
        <p14:creationId xmlns:p14="http://schemas.microsoft.com/office/powerpoint/2010/main" val="828256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Item 1: Title and Abstract</a:t>
            </a:r>
          </a:p>
        </p:txBody>
      </p:sp>
      <p:sp>
        <p:nvSpPr>
          <p:cNvPr id="3" name="Content Placeholder 2"/>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The adopted study design should be part of the manuscript title to ensure correct indexing of the manuscript in electronic databases and visibility of a researcher’s work and increase the citation potential of the published manuscript.</a:t>
            </a:r>
          </a:p>
          <a:p>
            <a:endParaRPr lang="en-US" sz="24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abstract should include a brief summary of the study and present only information found within the actual body of the manuscript. </a:t>
            </a:r>
            <a:br>
              <a:rPr lang="en-US" sz="2000" dirty="0"/>
            </a:br>
            <a:endParaRPr lang="en-US" sz="2000" dirty="0"/>
          </a:p>
        </p:txBody>
      </p:sp>
      <p:pic>
        <p:nvPicPr>
          <p:cNvPr id="4" name="Picture 3"/>
          <p:cNvPicPr>
            <a:picLocks noChangeAspect="1"/>
          </p:cNvPicPr>
          <p:nvPr/>
        </p:nvPicPr>
        <p:blipFill>
          <a:blip r:embed="rId2"/>
          <a:stretch>
            <a:fillRect/>
          </a:stretch>
        </p:blipFill>
        <p:spPr>
          <a:xfrm>
            <a:off x="1621767" y="4433976"/>
            <a:ext cx="8710510" cy="1877923"/>
          </a:xfrm>
          <a:prstGeom prst="rect">
            <a:avLst/>
          </a:prstGeom>
        </p:spPr>
      </p:pic>
    </p:spTree>
    <p:extLst>
      <p:ext uri="{BB962C8B-B14F-4D97-AF65-F5344CB8AC3E}">
        <p14:creationId xmlns:p14="http://schemas.microsoft.com/office/powerpoint/2010/main" val="2114481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Items 2 and 3: Introduction</a:t>
            </a:r>
          </a:p>
        </p:txBody>
      </p:sp>
      <p:sp>
        <p:nvSpPr>
          <p:cNvPr id="3" name="Content Placeholder 2"/>
          <p:cNvSpPr>
            <a:spLocks noGrp="1"/>
          </p:cNvSpPr>
          <p:nvPr>
            <p:ph idx="1"/>
          </p:nvPr>
        </p:nvSpPr>
        <p:spPr>
          <a:xfrm>
            <a:off x="838200" y="2046513"/>
            <a:ext cx="10515600" cy="4130449"/>
          </a:xfrm>
        </p:spPr>
        <p:txBody>
          <a:bodyPr>
            <a:normAutofit/>
          </a:bodyPr>
          <a:lstStyle/>
          <a:p>
            <a:pPr>
              <a:lnSpc>
                <a:spcPct val="150000"/>
              </a:lnSpc>
            </a:pPr>
            <a:r>
              <a:rPr lang="en-US" sz="2400" dirty="0">
                <a:latin typeface="Times New Roman" panose="02020603050405020304" pitchFamily="18" charset="0"/>
                <a:cs typeface="Times New Roman" panose="02020603050405020304" pitchFamily="18" charset="0"/>
              </a:rPr>
              <a:t>The introduction should consist of background information that will set the scene for the study and the objective of the study. </a:t>
            </a:r>
          </a:p>
          <a:p>
            <a:pPr>
              <a:lnSpc>
                <a:spcPct val="150000"/>
              </a:lnSpc>
            </a:pPr>
            <a:r>
              <a:rPr lang="en-US" sz="2400" dirty="0">
                <a:latin typeface="Times New Roman" panose="02020603050405020304" pitchFamily="18" charset="0"/>
                <a:cs typeface="Times New Roman" panose="02020603050405020304" pitchFamily="18" charset="0"/>
              </a:rPr>
              <a:t>The objective states the researcher’s intentions for conducting the study and potential hypotheses that may arise from such work.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srcRect t="5517"/>
          <a:stretch/>
        </p:blipFill>
        <p:spPr>
          <a:xfrm>
            <a:off x="1948543" y="4894216"/>
            <a:ext cx="8536628" cy="992778"/>
          </a:xfrm>
          <a:prstGeom prst="rect">
            <a:avLst/>
          </a:prstGeom>
        </p:spPr>
      </p:pic>
    </p:spTree>
    <p:extLst>
      <p:ext uri="{BB962C8B-B14F-4D97-AF65-F5344CB8AC3E}">
        <p14:creationId xmlns:p14="http://schemas.microsoft.com/office/powerpoint/2010/main" val="261333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Items 4–12: Methods </a:t>
            </a:r>
          </a:p>
        </p:txBody>
      </p:sp>
      <p:sp>
        <p:nvSpPr>
          <p:cNvPr id="3" name="Content Placeholder 2"/>
          <p:cNvSpPr>
            <a:spLocks noGrp="1"/>
          </p:cNvSpPr>
          <p:nvPr>
            <p:ph idx="1"/>
          </p:nvPr>
        </p:nvSpPr>
        <p:spPr>
          <a:xfrm>
            <a:off x="838201" y="2090056"/>
            <a:ext cx="9372600" cy="4463143"/>
          </a:xfrm>
        </p:spPr>
        <p:txBody>
          <a:bodyPr>
            <a:normAutofit/>
          </a:bodyPr>
          <a:lstStyle/>
          <a:p>
            <a:r>
              <a:rPr lang="en-US" sz="2600" dirty="0">
                <a:latin typeface="Times New Roman" panose="02020603050405020304" pitchFamily="18" charset="0"/>
                <a:cs typeface="Times New Roman" panose="02020603050405020304" pitchFamily="18" charset="0"/>
              </a:rPr>
              <a:t>The methods section should provide a clear description</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of the study design at an early stage. </a:t>
            </a:r>
          </a:p>
          <a:p>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This will enable the reader to understand the basis of the study and be able to critically appraise the study’s methodology. </a:t>
            </a:r>
          </a:p>
          <a:p>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The STROBE guidelines do not allow the use of the words “prospective” or “retrospective” or “concurrent” or “historical,” but rather encourage the researcher to describe the actual methodology!</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6710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STROBE (</a:t>
            </a:r>
            <a:r>
              <a:rPr lang="en-US" sz="4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Methods</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section</a:t>
            </a:r>
            <a:r>
              <a:rPr lang="en-US" b="1" dirty="0">
                <a:effectLst>
                  <a:outerShdw blurRad="38100" dist="38100" dir="2700000" algn="tl">
                    <a:srgbClr val="000000">
                      <a:alpha val="43137"/>
                    </a:srgbClr>
                  </a:outerShdw>
                </a:effectLst>
              </a:rPr>
              <a:t>)</a:t>
            </a:r>
          </a:p>
        </p:txBody>
      </p:sp>
      <p:pic>
        <p:nvPicPr>
          <p:cNvPr id="4" name="Content Placeholder 3"/>
          <p:cNvPicPr>
            <a:picLocks noGrp="1" noChangeAspect="1"/>
          </p:cNvPicPr>
          <p:nvPr>
            <p:ph idx="1"/>
          </p:nvPr>
        </p:nvPicPr>
        <p:blipFill>
          <a:blip r:embed="rId2"/>
          <a:stretch>
            <a:fillRect/>
          </a:stretch>
        </p:blipFill>
        <p:spPr>
          <a:xfrm>
            <a:off x="1828800" y="1905000"/>
            <a:ext cx="8229600" cy="3725518"/>
          </a:xfrm>
          <a:prstGeom prst="rect">
            <a:avLst/>
          </a:prstGeom>
        </p:spPr>
      </p:pic>
    </p:spTree>
    <p:extLst>
      <p:ext uri="{BB962C8B-B14F-4D97-AF65-F5344CB8AC3E}">
        <p14:creationId xmlns:p14="http://schemas.microsoft.com/office/powerpoint/2010/main" val="1787421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88612"/>
          </a:xfrm>
        </p:spPr>
        <p:txBody>
          <a:bodyPr>
            <a:normAutofit/>
          </a:bodyPr>
          <a:lstStyle/>
          <a:p>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STROBE (</a:t>
            </a:r>
            <a:r>
              <a:rPr lang="en-US" sz="3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Methods</a:t>
            </a:r>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section)</a:t>
            </a:r>
          </a:p>
        </p:txBody>
      </p:sp>
      <p:pic>
        <p:nvPicPr>
          <p:cNvPr id="4" name="Content Placeholder 3"/>
          <p:cNvPicPr>
            <a:picLocks noGrp="1" noChangeAspect="1"/>
          </p:cNvPicPr>
          <p:nvPr>
            <p:ph idx="1"/>
          </p:nvPr>
        </p:nvPicPr>
        <p:blipFill>
          <a:blip r:embed="rId2"/>
          <a:stretch>
            <a:fillRect/>
          </a:stretch>
        </p:blipFill>
        <p:spPr>
          <a:xfrm>
            <a:off x="1201783" y="1942011"/>
            <a:ext cx="8856617" cy="4580557"/>
          </a:xfrm>
          <a:prstGeom prst="rect">
            <a:avLst/>
          </a:prstGeom>
        </p:spPr>
      </p:pic>
      <p:sp>
        <p:nvSpPr>
          <p:cNvPr id="5" name="Rectangle 4"/>
          <p:cNvSpPr/>
          <p:nvPr/>
        </p:nvSpPr>
        <p:spPr>
          <a:xfrm>
            <a:off x="2133600" y="6060903"/>
            <a:ext cx="8382000" cy="461665"/>
          </a:xfrm>
          <a:prstGeom prst="rect">
            <a:avLst/>
          </a:prstGeom>
        </p:spPr>
        <p:txBody>
          <a:bodyPr wrap="square">
            <a:spAutoFit/>
          </a:bodyPr>
          <a:lstStyle/>
          <a:p>
            <a:br>
              <a:rPr lang="en-US" sz="1200" dirty="0"/>
            </a:br>
            <a:endParaRPr lang="en-US" sz="1200" dirty="0"/>
          </a:p>
        </p:txBody>
      </p:sp>
    </p:spTree>
    <p:extLst>
      <p:ext uri="{BB962C8B-B14F-4D97-AF65-F5344CB8AC3E}">
        <p14:creationId xmlns:p14="http://schemas.microsoft.com/office/powerpoint/2010/main" val="3508073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Items 13–17: </a:t>
            </a:r>
            <a:r>
              <a:rPr lang="en-US" sz="4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Results</a:t>
            </a:r>
          </a:p>
        </p:txBody>
      </p:sp>
      <p:sp>
        <p:nvSpPr>
          <p:cNvPr id="3" name="Content Placeholder 2"/>
          <p:cNvSpPr>
            <a:spLocks noGrp="1"/>
          </p:cNvSpPr>
          <p:nvPr>
            <p:ph idx="1"/>
          </p:nvPr>
        </p:nvSpPr>
        <p:spPr>
          <a:xfrm>
            <a:off x="838200" y="2133599"/>
            <a:ext cx="10515600" cy="4415247"/>
          </a:xfrm>
        </p:spPr>
        <p:txBody>
          <a:bodyPr>
            <a:normAutofit/>
          </a:bodyPr>
          <a:lstStyle/>
          <a:p>
            <a:pPr>
              <a:lnSpc>
                <a:spcPct val="150000"/>
              </a:lnSpc>
            </a:pPr>
            <a:r>
              <a:rPr lang="en-US" sz="2400" dirty="0">
                <a:latin typeface="Times New Roman" panose="02020603050405020304" pitchFamily="18" charset="0"/>
                <a:cs typeface="Times New Roman" panose="02020603050405020304" pitchFamily="18" charset="0"/>
              </a:rPr>
              <a:t>The results section should give an in‑depth account of the</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response rate and the description of the study population</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along with the main descriptive and analytical results.</a:t>
            </a:r>
          </a:p>
          <a:p>
            <a:pPr>
              <a:lnSpc>
                <a:spcPct val="150000"/>
              </a:lnSpc>
            </a:pPr>
            <a:r>
              <a:rPr lang="en-US" sz="2400" dirty="0">
                <a:latin typeface="Times New Roman" panose="02020603050405020304" pitchFamily="18" charset="0"/>
                <a:cs typeface="Times New Roman" panose="02020603050405020304" pitchFamily="18" charset="0"/>
              </a:rPr>
              <a:t>The information provided will depend on the type of  observational design (i.e., cohort, case–control, or cross‑sectional) followed by the researcher and the corresponding statistical analysis performed.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4824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80201"/>
          </a:xfrm>
        </p:spPr>
        <p:txBody>
          <a:bodyPr>
            <a:normAutofit/>
          </a:bodyPr>
          <a:lstStyle/>
          <a:p>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STROBE (</a:t>
            </a:r>
            <a:r>
              <a:rPr lang="en-US" sz="4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Results</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section)</a:t>
            </a:r>
            <a:endParaRPr lang="en-US" sz="40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2479729" y="1676400"/>
            <a:ext cx="7232542" cy="4876800"/>
          </a:xfrm>
          <a:prstGeom prst="rect">
            <a:avLst/>
          </a:prstGeom>
        </p:spPr>
      </p:pic>
    </p:spTree>
    <p:extLst>
      <p:ext uri="{BB962C8B-B14F-4D97-AF65-F5344CB8AC3E}">
        <p14:creationId xmlns:p14="http://schemas.microsoft.com/office/powerpoint/2010/main" val="3405650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11126"/>
          </a:xfrm>
        </p:spPr>
        <p:txBody>
          <a:bodyPr>
            <a:normAutofit/>
          </a:bodyPr>
          <a:lstStyle/>
          <a:p>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Items 18–21: </a:t>
            </a:r>
            <a:r>
              <a:rPr lang="en-US" sz="4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Discussion</a:t>
            </a:r>
            <a:endParaRPr lang="en-US" sz="4000" dirty="0">
              <a:solidFill>
                <a:srgbClr val="C00000"/>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1835175" y="1981200"/>
            <a:ext cx="8521650" cy="2169324"/>
          </a:xfrm>
          <a:prstGeom prst="rect">
            <a:avLst/>
          </a:prstGeom>
        </p:spPr>
      </p:pic>
      <p:sp>
        <p:nvSpPr>
          <p:cNvPr id="5" name="Rectangle 4"/>
          <p:cNvSpPr/>
          <p:nvPr/>
        </p:nvSpPr>
        <p:spPr>
          <a:xfrm>
            <a:off x="1992087" y="4344754"/>
            <a:ext cx="3481209" cy="369332"/>
          </a:xfrm>
          <a:prstGeom prst="rect">
            <a:avLst/>
          </a:prstGeom>
        </p:spPr>
        <p:txBody>
          <a:bodyPr wrap="none">
            <a:spAutoFit/>
          </a:bodyPr>
          <a:lstStyle/>
          <a:p>
            <a:r>
              <a:rPr lang="en-US" b="1" dirty="0">
                <a:solidFill>
                  <a:srgbClr val="C00000"/>
                </a:solidFill>
                <a:effectLst>
                  <a:outerShdw blurRad="38100" dist="38100" dir="2700000" algn="tl">
                    <a:srgbClr val="000000">
                      <a:alpha val="43137"/>
                    </a:srgbClr>
                  </a:outerShdw>
                </a:effectLst>
              </a:rPr>
              <a:t>Item 22: Funding and Sponsorship </a:t>
            </a:r>
            <a:endParaRPr lang="en-US" dirty="0">
              <a:solidFill>
                <a:srgbClr val="C00000"/>
              </a:solidFill>
            </a:endParaRPr>
          </a:p>
        </p:txBody>
      </p:sp>
      <p:pic>
        <p:nvPicPr>
          <p:cNvPr id="6" name="Picture 5"/>
          <p:cNvPicPr>
            <a:picLocks noChangeAspect="1"/>
          </p:cNvPicPr>
          <p:nvPr/>
        </p:nvPicPr>
        <p:blipFill>
          <a:blip r:embed="rId3"/>
          <a:stretch>
            <a:fillRect/>
          </a:stretch>
        </p:blipFill>
        <p:spPr>
          <a:xfrm>
            <a:off x="1835175" y="4908316"/>
            <a:ext cx="8490709" cy="882884"/>
          </a:xfrm>
          <a:prstGeom prst="rect">
            <a:avLst/>
          </a:prstGeom>
        </p:spPr>
      </p:pic>
    </p:spTree>
    <p:extLst>
      <p:ext uri="{BB962C8B-B14F-4D97-AF65-F5344CB8AC3E}">
        <p14:creationId xmlns:p14="http://schemas.microsoft.com/office/powerpoint/2010/main" val="1920580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7A0D358-907F-4E83-AF7E-68F68E4B50E3}" type="slidenum">
              <a:rPr lang="en-US" smtClean="0"/>
              <a:t>2</a:t>
            </a:fld>
            <a:endParaRPr lang="en-US"/>
          </a:p>
        </p:txBody>
      </p:sp>
      <p:pic>
        <p:nvPicPr>
          <p:cNvPr id="7" name="Picture 6"/>
          <p:cNvPicPr>
            <a:picLocks noChangeAspect="1"/>
          </p:cNvPicPr>
          <p:nvPr/>
        </p:nvPicPr>
        <p:blipFill>
          <a:blip r:embed="rId2"/>
          <a:stretch>
            <a:fillRect/>
          </a:stretch>
        </p:blipFill>
        <p:spPr>
          <a:xfrm>
            <a:off x="1310184" y="610594"/>
            <a:ext cx="9348717" cy="5940331"/>
          </a:xfrm>
          <a:prstGeom prst="rect">
            <a:avLst/>
          </a:prstGeom>
        </p:spPr>
      </p:pic>
    </p:spTree>
    <p:extLst>
      <p:ext uri="{BB962C8B-B14F-4D97-AF65-F5344CB8AC3E}">
        <p14:creationId xmlns:p14="http://schemas.microsoft.com/office/powerpoint/2010/main" val="1163067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Text Box 2"/>
          <p:cNvSpPr txBox="1">
            <a:spLocks noChangeArrowheads="1"/>
          </p:cNvSpPr>
          <p:nvPr/>
        </p:nvSpPr>
        <p:spPr bwMode="auto">
          <a:xfrm>
            <a:off x="2019300" y="2047449"/>
            <a:ext cx="7696200"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300" b="1" dirty="0">
                <a:latin typeface="Times New Roman" panose="02020603050405020304" pitchFamily="18" charset="0"/>
                <a:cs typeface="Times New Roman" panose="02020603050405020304" pitchFamily="18" charset="0"/>
              </a:rPr>
              <a:t>Improve the </a:t>
            </a:r>
            <a:r>
              <a:rPr lang="en-US" sz="2300" b="1" i="1" dirty="0">
                <a:solidFill>
                  <a:srgbClr val="C00000"/>
                </a:solidFill>
                <a:latin typeface="Times New Roman" panose="02020603050405020304" pitchFamily="18" charset="0"/>
                <a:cs typeface="Times New Roman" panose="02020603050405020304" pitchFamily="18" charset="0"/>
              </a:rPr>
              <a:t>accuracy</a:t>
            </a:r>
            <a:r>
              <a:rPr lang="en-US" sz="2300" b="1" dirty="0">
                <a:solidFill>
                  <a:srgbClr val="C00000"/>
                </a:solidFill>
                <a:latin typeface="Times New Roman" panose="02020603050405020304" pitchFamily="18" charset="0"/>
                <a:cs typeface="Times New Roman" panose="02020603050405020304" pitchFamily="18" charset="0"/>
              </a:rPr>
              <a:t> </a:t>
            </a:r>
            <a:r>
              <a:rPr lang="en-US" sz="2300" b="1" dirty="0">
                <a:latin typeface="Times New Roman" panose="02020603050405020304" pitchFamily="18" charset="0"/>
                <a:cs typeface="Times New Roman" panose="02020603050405020304" pitchFamily="18" charset="0"/>
              </a:rPr>
              <a:t>and completeness of research reporting  and allow readers to assess the “potential for </a:t>
            </a:r>
            <a:r>
              <a:rPr lang="en-US" sz="2300" b="1" i="1" dirty="0">
                <a:solidFill>
                  <a:srgbClr val="C00000"/>
                </a:solidFill>
                <a:latin typeface="Times New Roman" panose="02020603050405020304" pitchFamily="18" charset="0"/>
                <a:cs typeface="Times New Roman" panose="02020603050405020304" pitchFamily="18" charset="0"/>
              </a:rPr>
              <a:t>bias</a:t>
            </a:r>
            <a:r>
              <a:rPr lang="en-US" sz="2300" b="1" dirty="0">
                <a:latin typeface="Times New Roman" panose="02020603050405020304" pitchFamily="18" charset="0"/>
                <a:cs typeface="Times New Roman" panose="02020603050405020304" pitchFamily="18" charset="0"/>
              </a:rPr>
              <a:t>” in the study reported.</a:t>
            </a:r>
          </a:p>
        </p:txBody>
      </p:sp>
      <p:sp>
        <p:nvSpPr>
          <p:cNvPr id="731139" name="Text Box 3"/>
          <p:cNvSpPr txBox="1">
            <a:spLocks noChangeArrowheads="1"/>
          </p:cNvSpPr>
          <p:nvPr/>
        </p:nvSpPr>
        <p:spPr bwMode="auto">
          <a:xfrm>
            <a:off x="1969526" y="685800"/>
            <a:ext cx="805451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3000" b="1" i="1" dirty="0">
                <a:solidFill>
                  <a:srgbClr val="C00000"/>
                </a:solidFill>
                <a:latin typeface="Times New Roman" panose="02020603050405020304" pitchFamily="18" charset="0"/>
                <a:cs typeface="Times New Roman" panose="02020603050405020304" pitchFamily="18" charset="0"/>
              </a:rPr>
              <a:t>Sta</a:t>
            </a:r>
            <a:r>
              <a:rPr lang="en-US" sz="3000" b="1" dirty="0">
                <a:latin typeface="Times New Roman" panose="02020603050405020304" pitchFamily="18" charset="0"/>
                <a:cs typeface="Times New Roman" panose="02020603050405020304" pitchFamily="18" charset="0"/>
              </a:rPr>
              <a:t>ndards for </a:t>
            </a:r>
            <a:r>
              <a:rPr lang="en-US" sz="3000" b="1" i="1" dirty="0">
                <a:solidFill>
                  <a:srgbClr val="C00000"/>
                </a:solidFill>
                <a:latin typeface="Times New Roman" panose="02020603050405020304" pitchFamily="18" charset="0"/>
                <a:cs typeface="Times New Roman" panose="02020603050405020304" pitchFamily="18" charset="0"/>
              </a:rPr>
              <a:t>R</a:t>
            </a:r>
            <a:r>
              <a:rPr lang="en-US" sz="3000" b="1" dirty="0">
                <a:latin typeface="Times New Roman" panose="02020603050405020304" pitchFamily="18" charset="0"/>
                <a:cs typeface="Times New Roman" panose="02020603050405020304" pitchFamily="18" charset="0"/>
              </a:rPr>
              <a:t>eporting of </a:t>
            </a:r>
            <a:r>
              <a:rPr lang="en-US" sz="3000" b="1" i="1" dirty="0">
                <a:solidFill>
                  <a:srgbClr val="C00000"/>
                </a:solidFill>
                <a:latin typeface="Times New Roman" panose="02020603050405020304" pitchFamily="18" charset="0"/>
                <a:cs typeface="Times New Roman" panose="02020603050405020304" pitchFamily="18" charset="0"/>
              </a:rPr>
              <a:t>D</a:t>
            </a:r>
            <a:r>
              <a:rPr lang="en-US" sz="3000" b="1" dirty="0">
                <a:latin typeface="Times New Roman" panose="02020603050405020304" pitchFamily="18" charset="0"/>
                <a:cs typeface="Times New Roman" panose="02020603050405020304" pitchFamily="18" charset="0"/>
              </a:rPr>
              <a:t>iagnostic Accuracy</a:t>
            </a:r>
          </a:p>
          <a:p>
            <a:pPr algn="ctr"/>
            <a:r>
              <a:rPr lang="en-US" sz="3000" b="1" dirty="0">
                <a:solidFill>
                  <a:srgbClr val="FFFFCC"/>
                </a:solidFill>
                <a:latin typeface="Times New Roman" panose="02020603050405020304" pitchFamily="18" charset="0"/>
                <a:cs typeface="Times New Roman" panose="02020603050405020304" pitchFamily="18" charset="0"/>
              </a:rPr>
              <a:t> </a:t>
            </a:r>
            <a:r>
              <a:rPr lang="en-US" sz="3000" b="1" i="1" dirty="0">
                <a:solidFill>
                  <a:srgbClr val="C00000"/>
                </a:solidFill>
                <a:latin typeface="Times New Roman" panose="02020603050405020304" pitchFamily="18" charset="0"/>
                <a:cs typeface="Times New Roman" panose="02020603050405020304" pitchFamily="18" charset="0"/>
              </a:rPr>
              <a:t>(STARD)</a:t>
            </a:r>
          </a:p>
        </p:txBody>
      </p:sp>
      <p:sp>
        <p:nvSpPr>
          <p:cNvPr id="731140" name="Text Box 4"/>
          <p:cNvSpPr txBox="1">
            <a:spLocks noChangeArrowheads="1"/>
          </p:cNvSpPr>
          <p:nvPr/>
        </p:nvSpPr>
        <p:spPr bwMode="auto">
          <a:xfrm>
            <a:off x="3184525" y="4913313"/>
            <a:ext cx="13580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a:latin typeface="Times New Roman" panose="02020603050405020304" pitchFamily="18" charset="0"/>
                <a:cs typeface="Times New Roman" panose="02020603050405020304" pitchFamily="18" charset="0"/>
              </a:rPr>
              <a:t>Always use:</a:t>
            </a:r>
          </a:p>
        </p:txBody>
      </p:sp>
      <p:sp>
        <p:nvSpPr>
          <p:cNvPr id="731141" name="Text Box 5"/>
          <p:cNvSpPr txBox="1">
            <a:spLocks noChangeArrowheads="1"/>
          </p:cNvSpPr>
          <p:nvPr/>
        </p:nvSpPr>
        <p:spPr bwMode="auto">
          <a:xfrm>
            <a:off x="3660776" y="5348288"/>
            <a:ext cx="3235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FF9900"/>
              </a:buClr>
              <a:buFont typeface="Wingdings" panose="05000000000000000000" pitchFamily="2" charset="2"/>
              <a:buChar char="Ø"/>
            </a:pPr>
            <a:r>
              <a:rPr lang="en-US" b="1" dirty="0">
                <a:solidFill>
                  <a:srgbClr val="DBE00A"/>
                </a:solidFill>
                <a:latin typeface="Arial" panose="020B0604020202020204" pitchFamily="34" charset="0"/>
              </a:rPr>
              <a:t> </a:t>
            </a:r>
            <a:r>
              <a:rPr lang="en-US" b="1" dirty="0">
                <a:solidFill>
                  <a:srgbClr val="C00000"/>
                </a:solidFill>
                <a:latin typeface="Times New Roman" panose="02020603050405020304" pitchFamily="18" charset="0"/>
                <a:cs typeface="Times New Roman" panose="02020603050405020304" pitchFamily="18" charset="0"/>
              </a:rPr>
              <a:t>FLOW CHART or Diagram</a:t>
            </a:r>
          </a:p>
        </p:txBody>
      </p:sp>
      <p:sp>
        <p:nvSpPr>
          <p:cNvPr id="731142" name="Text Box 6"/>
          <p:cNvSpPr txBox="1">
            <a:spLocks noChangeArrowheads="1"/>
          </p:cNvSpPr>
          <p:nvPr/>
        </p:nvSpPr>
        <p:spPr bwMode="auto">
          <a:xfrm>
            <a:off x="3660776" y="5805488"/>
            <a:ext cx="18036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FF9900"/>
              </a:buClr>
              <a:buFont typeface="Wingdings" panose="05000000000000000000" pitchFamily="2" charset="2"/>
              <a:buChar char="Ø"/>
            </a:pPr>
            <a:r>
              <a:rPr lang="en-US" b="1" dirty="0">
                <a:solidFill>
                  <a:srgbClr val="C00000"/>
                </a:solidFill>
                <a:latin typeface="Arial" panose="020B0604020202020204" pitchFamily="34" charset="0"/>
              </a:rPr>
              <a:t> </a:t>
            </a:r>
            <a:r>
              <a:rPr lang="en-US" b="1" dirty="0">
                <a:solidFill>
                  <a:srgbClr val="C00000"/>
                </a:solidFill>
                <a:latin typeface="Times New Roman" panose="02020603050405020304" pitchFamily="18" charset="0"/>
                <a:cs typeface="Times New Roman" panose="02020603050405020304" pitchFamily="18" charset="0"/>
              </a:rPr>
              <a:t>CHECKLIST</a:t>
            </a:r>
          </a:p>
        </p:txBody>
      </p:sp>
      <p:sp>
        <p:nvSpPr>
          <p:cNvPr id="2" name="Rectangle 1"/>
          <p:cNvSpPr/>
          <p:nvPr/>
        </p:nvSpPr>
        <p:spPr>
          <a:xfrm>
            <a:off x="2019301" y="3251320"/>
            <a:ext cx="8327571" cy="1508105"/>
          </a:xfrm>
          <a:prstGeom prst="rect">
            <a:avLst/>
          </a:prstGeom>
        </p:spPr>
        <p:txBody>
          <a:bodyPr wrap="square">
            <a:spAutoFit/>
          </a:bodyPr>
          <a:lstStyle/>
          <a:p>
            <a:r>
              <a:rPr lang="en-US" sz="2300" b="1" dirty="0">
                <a:solidFill>
                  <a:srgbClr val="242021"/>
                </a:solidFill>
                <a:latin typeface="Times New Roman" panose="02020603050405020304" pitchFamily="18" charset="0"/>
                <a:cs typeface="Times New Roman" panose="02020603050405020304" pitchFamily="18" charset="0"/>
              </a:rPr>
              <a:t>Complete and accurate reporting allows the reader to detect the potential for bias in the study </a:t>
            </a:r>
            <a:r>
              <a:rPr lang="en-US" sz="2300" b="1" i="1" dirty="0">
                <a:solidFill>
                  <a:srgbClr val="C00000"/>
                </a:solidFill>
                <a:latin typeface="Times New Roman" panose="02020603050405020304" pitchFamily="18" charset="0"/>
                <a:cs typeface="Times New Roman" panose="02020603050405020304" pitchFamily="18" charset="0"/>
              </a:rPr>
              <a:t>(internal validity) </a:t>
            </a:r>
            <a:r>
              <a:rPr lang="en-US" sz="2300" b="1" dirty="0">
                <a:solidFill>
                  <a:srgbClr val="242021"/>
                </a:solidFill>
                <a:latin typeface="Times New Roman" panose="02020603050405020304" pitchFamily="18" charset="0"/>
                <a:cs typeface="Times New Roman" panose="02020603050405020304" pitchFamily="18" charset="0"/>
              </a:rPr>
              <a:t>and to assess the generalizability and applicability of the results </a:t>
            </a:r>
            <a:r>
              <a:rPr lang="en-US" sz="2300" b="1" i="1" dirty="0">
                <a:solidFill>
                  <a:srgbClr val="C00000"/>
                </a:solidFill>
                <a:latin typeface="Times New Roman" panose="02020603050405020304" pitchFamily="18" charset="0"/>
                <a:cs typeface="Times New Roman" panose="02020603050405020304" pitchFamily="18" charset="0"/>
              </a:rPr>
              <a:t>(external validity). </a:t>
            </a:r>
            <a:br>
              <a:rPr lang="en-US" sz="2300" b="1" dirty="0">
                <a:latin typeface="Times New Roman" panose="02020603050405020304" pitchFamily="18" charset="0"/>
                <a:cs typeface="Times New Roman" panose="02020603050405020304" pitchFamily="18" charset="0"/>
              </a:rPr>
            </a:br>
            <a:endParaRPr lang="en-US" sz="23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28540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31141"/>
                                        </p:tgtEl>
                                        <p:attrNameLst>
                                          <p:attrName>style.visibility</p:attrName>
                                        </p:attrNameLst>
                                      </p:cBhvr>
                                      <p:to>
                                        <p:strVal val="visible"/>
                                      </p:to>
                                    </p:set>
                                    <p:anim calcmode="lin" valueType="num">
                                      <p:cBhvr additive="base">
                                        <p:cTn id="7" dur="500" fill="hold"/>
                                        <p:tgtEl>
                                          <p:spTgt spid="731141"/>
                                        </p:tgtEl>
                                        <p:attrNameLst>
                                          <p:attrName>ppt_x</p:attrName>
                                        </p:attrNameLst>
                                      </p:cBhvr>
                                      <p:tavLst>
                                        <p:tav tm="0">
                                          <p:val>
                                            <p:strVal val="0-#ppt_w/2"/>
                                          </p:val>
                                        </p:tav>
                                        <p:tav tm="100000">
                                          <p:val>
                                            <p:strVal val="#ppt_x"/>
                                          </p:val>
                                        </p:tav>
                                      </p:tavLst>
                                    </p:anim>
                                    <p:anim calcmode="lin" valueType="num">
                                      <p:cBhvr additive="base">
                                        <p:cTn id="8" dur="500" fill="hold"/>
                                        <p:tgtEl>
                                          <p:spTgt spid="73114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31142"/>
                                        </p:tgtEl>
                                        <p:attrNameLst>
                                          <p:attrName>style.visibility</p:attrName>
                                        </p:attrNameLst>
                                      </p:cBhvr>
                                      <p:to>
                                        <p:strVal val="visible"/>
                                      </p:to>
                                    </p:set>
                                    <p:anim calcmode="lin" valueType="num">
                                      <p:cBhvr additive="base">
                                        <p:cTn id="13" dur="500" fill="hold"/>
                                        <p:tgtEl>
                                          <p:spTgt spid="731142"/>
                                        </p:tgtEl>
                                        <p:attrNameLst>
                                          <p:attrName>ppt_x</p:attrName>
                                        </p:attrNameLst>
                                      </p:cBhvr>
                                      <p:tavLst>
                                        <p:tav tm="0">
                                          <p:val>
                                            <p:strVal val="0-#ppt_w/2"/>
                                          </p:val>
                                        </p:tav>
                                        <p:tav tm="100000">
                                          <p:val>
                                            <p:strVal val="#ppt_x"/>
                                          </p:val>
                                        </p:tav>
                                      </p:tavLst>
                                    </p:anim>
                                    <p:anim calcmode="lin" valueType="num">
                                      <p:cBhvr additive="base">
                                        <p:cTn id="14" dur="500" fill="hold"/>
                                        <p:tgtEl>
                                          <p:spTgt spid="731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1141" grpId="0"/>
      <p:bldP spid="7311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690034" y="1184366"/>
            <a:ext cx="11461751" cy="4987834"/>
          </a:xfrm>
        </p:spPr>
        <p:txBody>
          <a:bodyPr/>
          <a:lstStyle/>
          <a:p>
            <a:r>
              <a:rPr lang="en-US" b="1" dirty="0">
                <a:latin typeface="Times New Roman" panose="02020603050405020304" pitchFamily="18" charset="0"/>
                <a:cs typeface="Times New Roman" panose="02020603050405020304" pitchFamily="18" charset="0"/>
              </a:rPr>
              <a:t>Diagnostic accuracy </a:t>
            </a:r>
            <a:r>
              <a:rPr lang="en-US" dirty="0">
                <a:latin typeface="Times New Roman" panose="02020603050405020304" pitchFamily="18" charset="0"/>
                <a:cs typeface="Times New Roman" panose="02020603050405020304" pitchFamily="18" charset="0"/>
              </a:rPr>
              <a:t>can be expressed in many ways, including:</a:t>
            </a:r>
          </a:p>
          <a:p>
            <a:pPr lvl="1"/>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lvl="1">
              <a:lnSpc>
                <a:spcPct val="150000"/>
              </a:lnSpc>
            </a:pPr>
            <a:r>
              <a:rPr lang="en-US" dirty="0">
                <a:latin typeface="Times New Roman" panose="02020603050405020304" pitchFamily="18" charset="0"/>
                <a:cs typeface="Times New Roman" panose="02020603050405020304" pitchFamily="18" charset="0"/>
              </a:rPr>
              <a:t>Sensitivity and specificity</a:t>
            </a:r>
          </a:p>
          <a:p>
            <a:pPr lvl="1">
              <a:lnSpc>
                <a:spcPct val="150000"/>
              </a:lnSpc>
            </a:pPr>
            <a:r>
              <a:rPr lang="en-US" dirty="0">
                <a:latin typeface="Times New Roman" panose="02020603050405020304" pitchFamily="18" charset="0"/>
                <a:cs typeface="Times New Roman" panose="02020603050405020304" pitchFamily="18" charset="0"/>
              </a:rPr>
              <a:t>likelihood ratios</a:t>
            </a:r>
          </a:p>
          <a:p>
            <a:pPr lvl="1">
              <a:lnSpc>
                <a:spcPct val="150000"/>
              </a:lnSpc>
            </a:pPr>
            <a:r>
              <a:rPr lang="en-US" dirty="0">
                <a:latin typeface="Times New Roman" panose="02020603050405020304" pitchFamily="18" charset="0"/>
                <a:cs typeface="Times New Roman" panose="02020603050405020304" pitchFamily="18" charset="0"/>
              </a:rPr>
              <a:t>Predictive Values (positive/negative)</a:t>
            </a:r>
          </a:p>
          <a:p>
            <a:pPr lvl="1">
              <a:lnSpc>
                <a:spcPct val="150000"/>
              </a:lnSpc>
            </a:pPr>
            <a:r>
              <a:rPr lang="en-US" dirty="0">
                <a:latin typeface="Times New Roman" panose="02020603050405020304" pitchFamily="18" charset="0"/>
                <a:cs typeface="Times New Roman" panose="02020603050405020304" pitchFamily="18" charset="0"/>
              </a:rPr>
              <a:t>Area under a receiver operator characteristic (ROC) curve.</a:t>
            </a:r>
          </a:p>
        </p:txBody>
      </p:sp>
    </p:spTree>
    <p:extLst>
      <p:ext uri="{BB962C8B-B14F-4D97-AF65-F5344CB8AC3E}">
        <p14:creationId xmlns:p14="http://schemas.microsoft.com/office/powerpoint/2010/main" val="3399025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7" name="Text Box 3"/>
          <p:cNvSpPr txBox="1">
            <a:spLocks noChangeArrowheads="1"/>
          </p:cNvSpPr>
          <p:nvPr/>
        </p:nvSpPr>
        <p:spPr bwMode="auto">
          <a:xfrm>
            <a:off x="57150" y="426244"/>
            <a:ext cx="2990850" cy="366712"/>
          </a:xfrm>
          <a:prstGeom prst="rect">
            <a:avLst/>
          </a:prstGeom>
          <a:solidFill>
            <a:srgbClr val="714B2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FF9900"/>
              </a:buClr>
              <a:buFont typeface="Wingdings" panose="05000000000000000000" pitchFamily="2" charset="2"/>
              <a:buNone/>
            </a:pPr>
            <a:r>
              <a:rPr lang="en-US" b="1" dirty="0">
                <a:solidFill>
                  <a:srgbClr val="FFFF00"/>
                </a:solidFill>
                <a:latin typeface="Arial" panose="020B0604020202020204" pitchFamily="34" charset="0"/>
              </a:rPr>
              <a:t>FLOW CHART or Diagram</a:t>
            </a:r>
          </a:p>
        </p:txBody>
      </p:sp>
      <p:sp>
        <p:nvSpPr>
          <p:cNvPr id="661508" name="Rectangle 4"/>
          <p:cNvSpPr>
            <a:spLocks noChangeArrowheads="1"/>
          </p:cNvSpPr>
          <p:nvPr/>
        </p:nvSpPr>
        <p:spPr bwMode="auto">
          <a:xfrm>
            <a:off x="4572000" y="152400"/>
            <a:ext cx="1828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6898"/>
          <a:stretch/>
        </p:blipFill>
        <p:spPr bwMode="auto">
          <a:xfrm>
            <a:off x="3155252" y="152400"/>
            <a:ext cx="8417687" cy="6541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6649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Text Box 2"/>
          <p:cNvSpPr txBox="1">
            <a:spLocks noChangeArrowheads="1"/>
          </p:cNvSpPr>
          <p:nvPr/>
        </p:nvSpPr>
        <p:spPr bwMode="auto">
          <a:xfrm>
            <a:off x="4038601" y="838201"/>
            <a:ext cx="384374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b="1" dirty="0">
                <a:effectLst>
                  <a:outerShdw blurRad="38100" dist="38100" dir="2700000" algn="tl">
                    <a:srgbClr val="000000">
                      <a:alpha val="43137"/>
                    </a:srgbClr>
                  </a:outerShdw>
                </a:effectLst>
                <a:latin typeface="Arial" panose="020B0604020202020204" pitchFamily="34" charset="0"/>
              </a:rPr>
              <a:t>STARD checklist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417" y="3445728"/>
            <a:ext cx="11180531" cy="3160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98956" y="1790651"/>
            <a:ext cx="10664137" cy="1477328"/>
          </a:xfrm>
          <a:prstGeom prst="rect">
            <a:avLst/>
          </a:prstGeom>
        </p:spPr>
        <p:txBody>
          <a:bodyPr wrap="square">
            <a:spAutoFit/>
          </a:bodyPr>
          <a:lstStyle/>
          <a:p>
            <a:pPr algn="just"/>
            <a:r>
              <a:rPr lang="en-US" dirty="0"/>
              <a:t>This STARD list was released in 2015. The 30 items were identified by an international expert group of methodologists, researchers, and editors. The guiding principle in the development of STARD was to select items that, when reported, would help readers to judge the potential for bias in the study, to appraise the applicability of the study findings and the validity of conclusions and recommendations. The list represents an update of the first version, which was published in 2003. </a:t>
            </a:r>
          </a:p>
        </p:txBody>
      </p:sp>
    </p:spTree>
    <p:extLst>
      <p:ext uri="{BB962C8B-B14F-4D97-AF65-F5344CB8AC3E}">
        <p14:creationId xmlns:p14="http://schemas.microsoft.com/office/powerpoint/2010/main" val="1345300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7A0D358-907F-4E83-AF7E-68F68E4B50E3}" type="slidenum">
              <a:rPr lang="en-US" smtClean="0"/>
              <a:t>24</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074" y="229400"/>
            <a:ext cx="10370634" cy="6541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1999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7A0D358-907F-4E83-AF7E-68F68E4B50E3}" type="slidenum">
              <a:rPr lang="en-US" smtClean="0"/>
              <a:t>25</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774" y="1773043"/>
            <a:ext cx="11866977" cy="318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0680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7A0D358-907F-4E83-AF7E-68F68E4B50E3}" type="slidenum">
              <a:rPr lang="en-US" smtClean="0"/>
              <a:t>26</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249" y="2230244"/>
            <a:ext cx="11951508" cy="2490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4195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3474" y="1122363"/>
            <a:ext cx="10830760" cy="1829843"/>
          </a:xfrm>
        </p:spPr>
        <p:style>
          <a:lnRef idx="2">
            <a:schemeClr val="dk1"/>
          </a:lnRef>
          <a:fillRef idx="1">
            <a:schemeClr val="lt1"/>
          </a:fillRef>
          <a:effectRef idx="0">
            <a:schemeClr val="dk1"/>
          </a:effectRef>
          <a:fontRef idx="minor">
            <a:schemeClr val="dk1"/>
          </a:fontRef>
        </p:style>
        <p:txBody>
          <a:bodyPr>
            <a:normAutofit/>
          </a:bodyPr>
          <a:lstStyle/>
          <a:p>
            <a:r>
              <a:rPr lang="en-US" b="1" dirty="0">
                <a:latin typeface="Times New Roman" panose="02020603050405020304" pitchFamily="18" charset="0"/>
                <a:cs typeface="Times New Roman" panose="02020603050405020304" pitchFamily="18" charset="0"/>
              </a:rPr>
              <a:t>Reporting Guidelines for  Qualitative Research</a:t>
            </a:r>
            <a:r>
              <a:rPr lang="en-US" dirty="0">
                <a:latin typeface="Times New Roman" panose="02020603050405020304" pitchFamily="18" charset="0"/>
                <a:cs typeface="Times New Roman" panose="02020603050405020304" pitchFamily="18" charset="0"/>
              </a:rPr>
              <a:t> </a:t>
            </a:r>
          </a:p>
        </p:txBody>
      </p:sp>
      <p:sp>
        <p:nvSpPr>
          <p:cNvPr id="3" name="Subtitle 2"/>
          <p:cNvSpPr>
            <a:spLocks noGrp="1"/>
          </p:cNvSpPr>
          <p:nvPr>
            <p:ph type="subTitle" idx="1"/>
          </p:nvPr>
        </p:nvSpPr>
        <p:spPr>
          <a:xfrm>
            <a:off x="1656272" y="4161654"/>
            <a:ext cx="8302375" cy="1963101"/>
          </a:xfrm>
        </p:spPr>
        <p:style>
          <a:lnRef idx="2">
            <a:schemeClr val="dk1"/>
          </a:lnRef>
          <a:fillRef idx="1">
            <a:schemeClr val="lt1"/>
          </a:fillRef>
          <a:effectRef idx="0">
            <a:schemeClr val="dk1"/>
          </a:effectRef>
          <a:fontRef idx="minor">
            <a:schemeClr val="dk1"/>
          </a:fontRef>
        </p:style>
        <p:txBody>
          <a:bodyPr>
            <a:normAutofit/>
          </a:bodyPr>
          <a:lstStyle/>
          <a:p>
            <a:endParaRPr lang="en-US" sz="14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Prof. Hamid </a:t>
            </a:r>
            <a:r>
              <a:rPr lang="en-US" sz="2000" dirty="0" err="1">
                <a:latin typeface="Times New Roman" panose="02020603050405020304" pitchFamily="18" charset="0"/>
                <a:cs typeface="Times New Roman" panose="02020603050405020304" pitchFamily="18" charset="0"/>
              </a:rPr>
              <a:t>Allahverdipour</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Tabriz University of Medical Sciences </a:t>
            </a:r>
          </a:p>
          <a:p>
            <a:r>
              <a:rPr lang="en-US" sz="2000" dirty="0">
                <a:latin typeface="Times New Roman" panose="02020603050405020304" pitchFamily="18" charset="0"/>
                <a:cs typeface="Times New Roman" panose="02020603050405020304" pitchFamily="18" charset="0"/>
              </a:rPr>
              <a:t>Editor-in-Chief of Health Promotion Perspectives</a:t>
            </a:r>
          </a:p>
        </p:txBody>
      </p:sp>
      <p:sp>
        <p:nvSpPr>
          <p:cNvPr id="4" name="Slide Number Placeholder 3"/>
          <p:cNvSpPr>
            <a:spLocks noGrp="1"/>
          </p:cNvSpPr>
          <p:nvPr>
            <p:ph type="sldNum" sz="quarter" idx="12"/>
          </p:nvPr>
        </p:nvSpPr>
        <p:spPr/>
        <p:txBody>
          <a:bodyPr/>
          <a:lstStyle/>
          <a:p>
            <a:fld id="{97A0D358-907F-4E83-AF7E-68F68E4B50E3}" type="slidenum">
              <a:rPr lang="en-US" smtClean="0"/>
              <a:t>27</a:t>
            </a:fld>
            <a:endParaRPr lang="en-US"/>
          </a:p>
        </p:txBody>
      </p:sp>
    </p:spTree>
    <p:extLst>
      <p:ext uri="{BB962C8B-B14F-4D97-AF65-F5344CB8AC3E}">
        <p14:creationId xmlns:p14="http://schemas.microsoft.com/office/powerpoint/2010/main" val="17900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964" y="522514"/>
            <a:ext cx="11240813" cy="803049"/>
          </a:xfrm>
        </p:spPr>
        <p:txBody>
          <a:bodyPr>
            <a:normAutofit/>
          </a:bodyPr>
          <a:lstStyle/>
          <a:p>
            <a:r>
              <a:rPr lang="en-US" sz="3600" b="1" dirty="0">
                <a:latin typeface="Times New Roman" panose="02020603050405020304" pitchFamily="18" charset="0"/>
                <a:cs typeface="Times New Roman" panose="02020603050405020304" pitchFamily="18" charset="0"/>
              </a:rPr>
              <a:t>Guidelines on reporting qualitative research</a:t>
            </a:r>
          </a:p>
        </p:txBody>
      </p:sp>
      <p:sp>
        <p:nvSpPr>
          <p:cNvPr id="3" name="Content Placeholder 2"/>
          <p:cNvSpPr>
            <a:spLocks noGrp="1"/>
          </p:cNvSpPr>
          <p:nvPr>
            <p:ph idx="1"/>
          </p:nvPr>
        </p:nvSpPr>
        <p:spPr>
          <a:xfrm>
            <a:off x="472965" y="1994263"/>
            <a:ext cx="11240813" cy="4485365"/>
          </a:xfrm>
        </p:spPr>
        <p:txBody>
          <a:bodyPr>
            <a:normAutofit/>
          </a:bodyPr>
          <a:lstStyle/>
          <a:p>
            <a:pPr marL="0" indent="0" algn="just">
              <a:lnSpc>
                <a:spcPct val="150000"/>
              </a:lnSpc>
              <a:buNone/>
            </a:pPr>
            <a:r>
              <a:rPr lang="en-US" dirty="0">
                <a:latin typeface="Times New Roman" panose="02020603050405020304" pitchFamily="18" charset="0"/>
                <a:cs typeface="Times New Roman" panose="02020603050405020304" pitchFamily="18" charset="0"/>
              </a:rPr>
              <a:t>The three widely used Guidelines on reporting qualitative research</a:t>
            </a:r>
          </a:p>
          <a:p>
            <a:pPr marL="0" indent="0" algn="just">
              <a:lnSpc>
                <a:spcPct val="150000"/>
              </a:lnSpc>
              <a:buNone/>
            </a:pPr>
            <a:endParaRPr lang="en-US" dirty="0">
              <a:latin typeface="Times New Roman" panose="02020603050405020304" pitchFamily="18" charset="0"/>
              <a:cs typeface="Times New Roman" panose="02020603050405020304" pitchFamily="18" charset="0"/>
            </a:endParaRPr>
          </a:p>
          <a:p>
            <a:pPr algn="just">
              <a:lnSpc>
                <a:spcPct val="150000"/>
              </a:lnSpc>
            </a:pPr>
            <a:r>
              <a:rPr lang="en-US" sz="2500" dirty="0">
                <a:latin typeface="Times New Roman" panose="02020603050405020304" pitchFamily="18" charset="0"/>
                <a:cs typeface="Times New Roman" panose="02020603050405020304" pitchFamily="18" charset="0"/>
              </a:rPr>
              <a:t>the COREQ (Consolidated criteria for Reporting Qualitative research) </a:t>
            </a:r>
          </a:p>
          <a:p>
            <a:pPr algn="just">
              <a:lnSpc>
                <a:spcPct val="150000"/>
              </a:lnSpc>
            </a:pPr>
            <a:r>
              <a:rPr lang="en-US" sz="2500" dirty="0">
                <a:latin typeface="Times New Roman" panose="02020603050405020304" pitchFamily="18" charset="0"/>
                <a:cs typeface="Times New Roman" panose="02020603050405020304" pitchFamily="18" charset="0"/>
              </a:rPr>
              <a:t>the SRQR (Standards for Reporting Qualitative Research) </a:t>
            </a:r>
          </a:p>
          <a:p>
            <a:pPr algn="just">
              <a:lnSpc>
                <a:spcPct val="150000"/>
              </a:lnSpc>
            </a:pPr>
            <a:r>
              <a:rPr lang="en-US" sz="2500" dirty="0">
                <a:latin typeface="Times New Roman" panose="02020603050405020304" pitchFamily="18" charset="0"/>
                <a:cs typeface="Times New Roman" panose="02020603050405020304" pitchFamily="18" charset="0"/>
              </a:rPr>
              <a:t>the ENTREQ (Enhancing Transparency in Reporting the synthesis of Qualitative research).</a:t>
            </a:r>
          </a:p>
        </p:txBody>
      </p:sp>
      <p:sp>
        <p:nvSpPr>
          <p:cNvPr id="4" name="Slide Number Placeholder 3"/>
          <p:cNvSpPr>
            <a:spLocks noGrp="1"/>
          </p:cNvSpPr>
          <p:nvPr>
            <p:ph type="sldNum" sz="quarter" idx="12"/>
          </p:nvPr>
        </p:nvSpPr>
        <p:spPr/>
        <p:txBody>
          <a:bodyPr/>
          <a:lstStyle/>
          <a:p>
            <a:fld id="{97A0D358-907F-4E83-AF7E-68F68E4B50E3}" type="slidenum">
              <a:rPr lang="en-US" smtClean="0"/>
              <a:t>28</a:t>
            </a:fld>
            <a:endParaRPr lang="en-US"/>
          </a:p>
        </p:txBody>
      </p:sp>
    </p:spTree>
    <p:extLst>
      <p:ext uri="{BB962C8B-B14F-4D97-AF65-F5344CB8AC3E}">
        <p14:creationId xmlns:p14="http://schemas.microsoft.com/office/powerpoint/2010/main" val="39790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817279"/>
            <a:ext cx="10515600" cy="2587081"/>
          </a:xfrm>
        </p:spPr>
        <p:txBody>
          <a:bodyPr>
            <a:normAutofit fontScale="90000"/>
          </a:bodyPr>
          <a:lstStyle/>
          <a:p>
            <a:pPr algn="ctr"/>
            <a:br>
              <a:rPr lang="en-US" b="1" dirty="0">
                <a:latin typeface="Arial Black" panose="020B0A04020102020204" pitchFamily="34" charset="0"/>
              </a:rPr>
            </a:br>
            <a:r>
              <a:rPr lang="en-US" sz="4900" b="1" dirty="0">
                <a:latin typeface="Times New Roman" panose="02020603050405020304" pitchFamily="18" charset="0"/>
                <a:cs typeface="Times New Roman" panose="02020603050405020304" pitchFamily="18" charset="0"/>
              </a:rPr>
              <a:t>COREQ checklist</a:t>
            </a:r>
            <a:br>
              <a:rPr lang="en-US" sz="4900" b="1" dirty="0">
                <a:latin typeface="Times New Roman" panose="02020603050405020304" pitchFamily="18" charset="0"/>
                <a:cs typeface="Times New Roman" panose="02020603050405020304" pitchFamily="18" charset="0"/>
              </a:rPr>
            </a:br>
            <a:br>
              <a:rPr lang="en-US" sz="4900" b="1" dirty="0">
                <a:latin typeface="Times New Roman" panose="02020603050405020304" pitchFamily="18" charset="0"/>
                <a:cs typeface="Times New Roman" panose="02020603050405020304" pitchFamily="18" charset="0"/>
              </a:rPr>
            </a:br>
            <a:r>
              <a:rPr lang="en-US" sz="3100" b="1" dirty="0">
                <a:latin typeface="Times New Roman" panose="02020603050405020304" pitchFamily="18" charset="0"/>
                <a:cs typeface="Times New Roman" panose="02020603050405020304" pitchFamily="18" charset="0"/>
              </a:rPr>
              <a:t>(Consolidated criteria for Reporting Qualitative research) </a:t>
            </a:r>
            <a:br>
              <a:rPr lang="en-US" sz="5300"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7A0D358-907F-4E83-AF7E-68F68E4B50E3}" type="slidenum">
              <a:rPr lang="en-US" smtClean="0"/>
              <a:t>29</a:t>
            </a:fld>
            <a:endParaRPr lang="en-US"/>
          </a:p>
        </p:txBody>
      </p:sp>
    </p:spTree>
    <p:extLst>
      <p:ext uri="{BB962C8B-B14F-4D97-AF65-F5344CB8AC3E}">
        <p14:creationId xmlns:p14="http://schemas.microsoft.com/office/powerpoint/2010/main" val="2469764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571" y="0"/>
            <a:ext cx="10515600" cy="1325563"/>
          </a:xfrm>
        </p:spPr>
        <p:txBody>
          <a:bodyPr>
            <a:normAutofit/>
          </a:bodyPr>
          <a:lstStyle/>
          <a:p>
            <a:pPr algn="ctr"/>
            <a:r>
              <a:rPr lang="en-US" sz="3200" b="1" dirty="0">
                <a:latin typeface="Times New Roman" panose="02020603050405020304" pitchFamily="18" charset="0"/>
                <a:cs typeface="Times New Roman" panose="02020603050405020304" pitchFamily="18" charset="0"/>
              </a:rPr>
              <a:t>Why are reporting guidelines important?</a:t>
            </a:r>
          </a:p>
        </p:txBody>
      </p:sp>
      <p:sp>
        <p:nvSpPr>
          <p:cNvPr id="3" name="Content Placeholder 2"/>
          <p:cNvSpPr>
            <a:spLocks noGrp="1"/>
          </p:cNvSpPr>
          <p:nvPr>
            <p:ph idx="1"/>
          </p:nvPr>
        </p:nvSpPr>
        <p:spPr>
          <a:xfrm>
            <a:off x="472965" y="1198179"/>
            <a:ext cx="11240813" cy="5281449"/>
          </a:xfrm>
        </p:spPr>
        <p:txBody>
          <a:bodyPr>
            <a:normAutofit fontScale="70000" lnSpcReduction="20000"/>
          </a:bodyPr>
          <a:lstStyle/>
          <a:p>
            <a:pPr marL="0" indent="0" algn="just">
              <a:lnSpc>
                <a:spcPct val="150000"/>
              </a:lnSpc>
              <a:buNone/>
            </a:pPr>
            <a:r>
              <a:rPr lang="en-US" dirty="0">
                <a:latin typeface="Times New Roman" panose="02020603050405020304" pitchFamily="18" charset="0"/>
                <a:cs typeface="Times New Roman" panose="02020603050405020304" pitchFamily="18" charset="0"/>
              </a:rPr>
              <a:t>A reporting guideline is a simple, structured tool for health researchers to use while writing manuscripts. A reporting guideline provides a minimum list of information needed to ensure a manuscript can be, for example:</a:t>
            </a:r>
          </a:p>
          <a:p>
            <a:pPr marL="0" indent="0" algn="just">
              <a:lnSpc>
                <a:spcPct val="150000"/>
              </a:lnSpc>
              <a:buNone/>
            </a:pPr>
            <a:r>
              <a:rPr lang="en-US" dirty="0">
                <a:latin typeface="Times New Roman" panose="02020603050405020304" pitchFamily="18" charset="0"/>
                <a:cs typeface="Times New Roman" panose="02020603050405020304" pitchFamily="18" charset="0"/>
              </a:rPr>
              <a:t>•	Understood by a reader,</a:t>
            </a:r>
          </a:p>
          <a:p>
            <a:pPr marL="0" indent="0" algn="just">
              <a:lnSpc>
                <a:spcPct val="150000"/>
              </a:lnSpc>
              <a:buNone/>
            </a:pPr>
            <a:r>
              <a:rPr lang="en-US" dirty="0">
                <a:latin typeface="Times New Roman" panose="02020603050405020304" pitchFamily="18" charset="0"/>
                <a:cs typeface="Times New Roman" panose="02020603050405020304" pitchFamily="18" charset="0"/>
              </a:rPr>
              <a:t>•	Replicated by a researcher,</a:t>
            </a:r>
          </a:p>
          <a:p>
            <a:pPr marL="0" indent="0" algn="just">
              <a:lnSpc>
                <a:spcPct val="150000"/>
              </a:lnSpc>
              <a:buNone/>
            </a:pPr>
            <a:r>
              <a:rPr lang="en-US" dirty="0">
                <a:latin typeface="Times New Roman" panose="02020603050405020304" pitchFamily="18" charset="0"/>
                <a:cs typeface="Times New Roman" panose="02020603050405020304" pitchFamily="18" charset="0"/>
              </a:rPr>
              <a:t>•	Used by a doctor to make a clinical decision, and</a:t>
            </a:r>
          </a:p>
          <a:p>
            <a:pPr marL="0" indent="0" algn="just">
              <a:lnSpc>
                <a:spcPct val="150000"/>
              </a:lnSpc>
              <a:buNone/>
            </a:pPr>
            <a:r>
              <a:rPr lang="en-US" dirty="0">
                <a:latin typeface="Times New Roman" panose="02020603050405020304" pitchFamily="18" charset="0"/>
                <a:cs typeface="Times New Roman" panose="02020603050405020304" pitchFamily="18" charset="0"/>
              </a:rPr>
              <a:t>•	Included in a systematic review.</a:t>
            </a:r>
          </a:p>
          <a:p>
            <a:pPr marL="0" indent="0" algn="just">
              <a:lnSpc>
                <a:spcPct val="150000"/>
              </a:lnSpc>
              <a:buNone/>
            </a:pPr>
            <a:r>
              <a:rPr lang="en-US" dirty="0">
                <a:latin typeface="Times New Roman" panose="02020603050405020304" pitchFamily="18" charset="0"/>
                <a:cs typeface="Times New Roman" panose="02020603050405020304" pitchFamily="18" charset="0"/>
              </a:rPr>
              <a:t>Reporting guidelines are more than just some thoughts about what needs to be in an academic paper. We define a reporting guideline as:</a:t>
            </a:r>
          </a:p>
          <a:p>
            <a:pPr marL="0" indent="0" algn="just">
              <a:lnSpc>
                <a:spcPct val="150000"/>
              </a:lnSpc>
              <a:buNone/>
            </a:pPr>
            <a:r>
              <a:rPr lang="en-US" dirty="0">
                <a:latin typeface="Times New Roman" panose="02020603050405020304" pitchFamily="18" charset="0"/>
                <a:cs typeface="Times New Roman" panose="02020603050405020304" pitchFamily="18" charset="0"/>
              </a:rPr>
              <a:t>“A checklist, flow diagram, or structured text to guide authors in reporting a specific type of research, developed using explicit methodology.”</a:t>
            </a:r>
          </a:p>
        </p:txBody>
      </p:sp>
      <p:sp>
        <p:nvSpPr>
          <p:cNvPr id="4" name="Slide Number Placeholder 3"/>
          <p:cNvSpPr>
            <a:spLocks noGrp="1"/>
          </p:cNvSpPr>
          <p:nvPr>
            <p:ph type="sldNum" sz="quarter" idx="12"/>
          </p:nvPr>
        </p:nvSpPr>
        <p:spPr/>
        <p:txBody>
          <a:bodyPr/>
          <a:lstStyle/>
          <a:p>
            <a:fld id="{97A0D358-907F-4E83-AF7E-68F68E4B50E3}"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290577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Black" panose="020B0A04020102020204" pitchFamily="34" charset="0"/>
              </a:rPr>
              <a:t> </a:t>
            </a:r>
            <a:r>
              <a:rPr lang="en-US" sz="4000" b="1" dirty="0">
                <a:latin typeface="Times New Roman" panose="02020603050405020304" pitchFamily="18" charset="0"/>
                <a:cs typeface="Times New Roman" panose="02020603050405020304" pitchFamily="18" charset="0"/>
              </a:rPr>
              <a:t>COREQ checklist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78371" y="2070339"/>
            <a:ext cx="11288111" cy="4503881"/>
          </a:xfrm>
        </p:spPr>
        <p:txBody>
          <a:bodyPr>
            <a:normAutofit/>
          </a:bodyPr>
          <a:lstStyle/>
          <a:p>
            <a:pPr algn="just">
              <a:lnSpc>
                <a:spcPct val="150000"/>
              </a:lnSpc>
            </a:pPr>
            <a:r>
              <a:rPr lang="en-US" sz="2500" dirty="0">
                <a:latin typeface="Times New Roman" panose="02020603050405020304" pitchFamily="18" charset="0"/>
                <a:cs typeface="Times New Roman" panose="02020603050405020304" pitchFamily="18" charset="0"/>
              </a:rPr>
              <a:t>The COREQ checklist was developed to improve the reporting quality of qualitative studies using interviews and focus groups (</a:t>
            </a:r>
            <a:r>
              <a:rPr lang="en-US" sz="2500" b="1" dirty="0">
                <a:latin typeface="Times New Roman" panose="02020603050405020304" pitchFamily="18" charset="0"/>
                <a:cs typeface="Times New Roman" panose="02020603050405020304" pitchFamily="18" charset="0"/>
              </a:rPr>
              <a:t>Tong et al., 2007</a:t>
            </a:r>
            <a:r>
              <a:rPr lang="en-US" sz="2500" dirty="0">
                <a:latin typeface="Times New Roman" panose="02020603050405020304" pitchFamily="18" charset="0"/>
                <a:cs typeface="Times New Roman" panose="02020603050405020304" pitchFamily="18" charset="0"/>
              </a:rPr>
              <a:t>).</a:t>
            </a:r>
          </a:p>
          <a:p>
            <a:pPr algn="just">
              <a:lnSpc>
                <a:spcPct val="150000"/>
              </a:lnSpc>
            </a:pPr>
            <a:r>
              <a:rPr lang="en-US" sz="2500" dirty="0">
                <a:latin typeface="Times New Roman" panose="02020603050405020304" pitchFamily="18" charset="0"/>
                <a:cs typeface="Times New Roman" panose="02020603050405020304" pitchFamily="18" charset="0"/>
              </a:rPr>
              <a:t>It consists of 32 items grouped into three domains:</a:t>
            </a:r>
          </a:p>
          <a:p>
            <a:pPr algn="just">
              <a:lnSpc>
                <a:spcPct val="150000"/>
              </a:lnSpc>
              <a:buFontTx/>
              <a:buChar char="-"/>
            </a:pPr>
            <a:r>
              <a:rPr lang="en-US" sz="2500" b="1" dirty="0">
                <a:latin typeface="Times New Roman" panose="02020603050405020304" pitchFamily="18" charset="0"/>
                <a:cs typeface="Times New Roman" panose="02020603050405020304" pitchFamily="18" charset="0"/>
              </a:rPr>
              <a:t>Research team and reflexivity</a:t>
            </a:r>
          </a:p>
          <a:p>
            <a:pPr marL="0" indent="0" algn="just">
              <a:lnSpc>
                <a:spcPct val="150000"/>
              </a:lnSpc>
              <a:buNone/>
            </a:pPr>
            <a:r>
              <a:rPr lang="en-US" sz="2500" b="1" dirty="0">
                <a:latin typeface="Times New Roman" panose="02020603050405020304" pitchFamily="18" charset="0"/>
                <a:cs typeface="Times New Roman" panose="02020603050405020304" pitchFamily="18" charset="0"/>
              </a:rPr>
              <a:t>- Study design</a:t>
            </a:r>
          </a:p>
          <a:p>
            <a:pPr algn="just">
              <a:lnSpc>
                <a:spcPct val="150000"/>
              </a:lnSpc>
              <a:buFontTx/>
              <a:buChar char="-"/>
            </a:pPr>
            <a:r>
              <a:rPr lang="en-US" sz="2500" b="1" dirty="0">
                <a:latin typeface="Times New Roman" panose="02020603050405020304" pitchFamily="18" charset="0"/>
                <a:cs typeface="Times New Roman" panose="02020603050405020304" pitchFamily="18" charset="0"/>
              </a:rPr>
              <a:t>Data analysis and reporting.</a:t>
            </a:r>
          </a:p>
        </p:txBody>
      </p:sp>
      <p:sp>
        <p:nvSpPr>
          <p:cNvPr id="4" name="Slide Number Placeholder 3"/>
          <p:cNvSpPr>
            <a:spLocks noGrp="1"/>
          </p:cNvSpPr>
          <p:nvPr>
            <p:ph type="sldNum" sz="quarter" idx="12"/>
          </p:nvPr>
        </p:nvSpPr>
        <p:spPr/>
        <p:txBody>
          <a:bodyPr/>
          <a:lstStyle/>
          <a:p>
            <a:fld id="{97A0D358-907F-4E83-AF7E-68F68E4B50E3}" type="slidenum">
              <a:rPr lang="en-US" smtClean="0"/>
              <a:t>30</a:t>
            </a:fld>
            <a:endParaRPr lang="en-US"/>
          </a:p>
        </p:txBody>
      </p:sp>
    </p:spTree>
    <p:extLst>
      <p:ext uri="{BB962C8B-B14F-4D97-AF65-F5344CB8AC3E}">
        <p14:creationId xmlns:p14="http://schemas.microsoft.com/office/powerpoint/2010/main" val="225698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61851"/>
            <a:ext cx="10515600" cy="1028837"/>
          </a:xfrm>
        </p:spPr>
        <p:txBody>
          <a:bodyPr/>
          <a:lstStyle/>
          <a:p>
            <a:r>
              <a:rPr lang="en-US" dirty="0">
                <a:latin typeface="Arial Black" panose="020B0A04020102020204" pitchFamily="34" charset="0"/>
              </a:rPr>
              <a:t> </a:t>
            </a:r>
            <a:r>
              <a:rPr lang="en-US" sz="4000" b="1" dirty="0">
                <a:latin typeface="Times New Roman" panose="02020603050405020304" pitchFamily="18" charset="0"/>
                <a:cs typeface="Times New Roman" panose="02020603050405020304" pitchFamily="18" charset="0"/>
              </a:rPr>
              <a:t>COREQ checklist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2663" y="2053087"/>
            <a:ext cx="10946673" cy="4146101"/>
          </a:xfrm>
        </p:spPr>
        <p:txBody>
          <a:bodyPr>
            <a:noAutofit/>
          </a:bodyPr>
          <a:lstStyle/>
          <a:p>
            <a:pPr marL="0" indent="0" algn="just">
              <a:lnSpc>
                <a:spcPct val="150000"/>
              </a:lnSpc>
              <a:buNone/>
            </a:pPr>
            <a:r>
              <a:rPr lang="en-US" sz="2600" b="1" dirty="0">
                <a:latin typeface="Times New Roman" panose="02020603050405020304" pitchFamily="18" charset="0"/>
                <a:cs typeface="Times New Roman" panose="02020603050405020304" pitchFamily="18" charset="0"/>
              </a:rPr>
              <a:t>1. Research team &amp; reflexivity </a:t>
            </a:r>
          </a:p>
          <a:p>
            <a:pPr algn="just">
              <a:lnSpc>
                <a:spcPct val="100000"/>
              </a:lnSpc>
            </a:pPr>
            <a:r>
              <a:rPr lang="en-US" sz="2600" dirty="0">
                <a:latin typeface="Times New Roman" panose="02020603050405020304" pitchFamily="18" charset="0"/>
                <a:cs typeface="Times New Roman" panose="02020603050405020304" pitchFamily="18" charset="0"/>
              </a:rPr>
              <a:t>Personal characteristics of the researchers who conducted the interviews? </a:t>
            </a:r>
          </a:p>
          <a:p>
            <a:pPr algn="just">
              <a:lnSpc>
                <a:spcPct val="100000"/>
              </a:lnSpc>
            </a:pPr>
            <a:r>
              <a:rPr lang="en-US" sz="2600" dirty="0">
                <a:latin typeface="Times New Roman" panose="02020603050405020304" pitchFamily="18" charset="0"/>
                <a:cs typeface="Times New Roman" panose="02020603050405020304" pitchFamily="18" charset="0"/>
              </a:rPr>
              <a:t>Their credentials, occupation, gender, experience &amp; training? </a:t>
            </a:r>
          </a:p>
          <a:p>
            <a:pPr algn="just">
              <a:lnSpc>
                <a:spcPct val="100000"/>
              </a:lnSpc>
            </a:pPr>
            <a:r>
              <a:rPr lang="en-US" sz="2600" dirty="0">
                <a:latin typeface="Times New Roman" panose="02020603050405020304" pitchFamily="18" charset="0"/>
                <a:cs typeface="Times New Roman" panose="02020603050405020304" pitchFamily="18" charset="0"/>
              </a:rPr>
              <a:t>These can all impact the quality and type of data collected </a:t>
            </a:r>
          </a:p>
          <a:p>
            <a:pPr algn="just">
              <a:lnSpc>
                <a:spcPct val="100000"/>
              </a:lnSpc>
            </a:pPr>
            <a:r>
              <a:rPr lang="en-US" sz="2600" dirty="0">
                <a:latin typeface="Times New Roman" panose="02020603050405020304" pitchFamily="18" charset="0"/>
                <a:cs typeface="Times New Roman" panose="02020603050405020304" pitchFamily="18" charset="0"/>
              </a:rPr>
              <a:t>Relationship of researchers with participants </a:t>
            </a:r>
          </a:p>
          <a:p>
            <a:pPr algn="just">
              <a:lnSpc>
                <a:spcPct val="100000"/>
              </a:lnSpc>
            </a:pPr>
            <a:r>
              <a:rPr lang="en-US" sz="2600" dirty="0">
                <a:latin typeface="Times New Roman" panose="02020603050405020304" pitchFamily="18" charset="0"/>
                <a:cs typeface="Times New Roman" panose="02020603050405020304" pitchFamily="18" charset="0"/>
              </a:rPr>
              <a:t>Interviewer characteristics </a:t>
            </a:r>
          </a:p>
        </p:txBody>
      </p:sp>
      <p:sp>
        <p:nvSpPr>
          <p:cNvPr id="4" name="Slide Number Placeholder 3"/>
          <p:cNvSpPr>
            <a:spLocks noGrp="1"/>
          </p:cNvSpPr>
          <p:nvPr>
            <p:ph type="sldNum" sz="quarter" idx="12"/>
          </p:nvPr>
        </p:nvSpPr>
        <p:spPr/>
        <p:txBody>
          <a:bodyPr/>
          <a:lstStyle/>
          <a:p>
            <a:fld id="{97A0D358-907F-4E83-AF7E-68F68E4B50E3}" type="slidenum">
              <a:rPr lang="en-US" smtClean="0"/>
              <a:t>31</a:t>
            </a:fld>
            <a:endParaRPr lang="en-US"/>
          </a:p>
        </p:txBody>
      </p:sp>
    </p:spTree>
    <p:extLst>
      <p:ext uri="{BB962C8B-B14F-4D97-AF65-F5344CB8AC3E}">
        <p14:creationId xmlns:p14="http://schemas.microsoft.com/office/powerpoint/2010/main" val="353187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137" y="169182"/>
            <a:ext cx="11364686" cy="1325563"/>
          </a:xfrm>
        </p:spPr>
        <p:txBody>
          <a:bodyPr>
            <a:normAutofit/>
          </a:bodyPr>
          <a:lstStyle/>
          <a:p>
            <a:pPr algn="ctr"/>
            <a:r>
              <a:rPr lang="en-US" sz="3900" b="1" dirty="0">
                <a:latin typeface="Times New Roman" panose="02020603050405020304" pitchFamily="18" charset="0"/>
                <a:cs typeface="Times New Roman" panose="02020603050405020304" pitchFamily="18" charset="0"/>
              </a:rPr>
              <a:t>Domain 1: Research team and reflexivity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86246106"/>
              </p:ext>
            </p:extLst>
          </p:nvPr>
        </p:nvGraphicFramePr>
        <p:xfrm>
          <a:off x="640079" y="1448073"/>
          <a:ext cx="11299371" cy="5044167"/>
        </p:xfrm>
        <a:graphic>
          <a:graphicData uri="http://schemas.openxmlformats.org/drawingml/2006/table">
            <a:tbl>
              <a:tblPr firstRow="1" bandRow="1">
                <a:tableStyleId>{5940675A-B579-460E-94D1-54222C63F5DA}</a:tableStyleId>
              </a:tblPr>
              <a:tblGrid>
                <a:gridCol w="2798697">
                  <a:extLst>
                    <a:ext uri="{9D8B030D-6E8A-4147-A177-3AD203B41FA5}">
                      <a16:colId xmlns:a16="http://schemas.microsoft.com/office/drawing/2014/main" val="258688461"/>
                    </a:ext>
                  </a:extLst>
                </a:gridCol>
                <a:gridCol w="484216">
                  <a:extLst>
                    <a:ext uri="{9D8B030D-6E8A-4147-A177-3AD203B41FA5}">
                      <a16:colId xmlns:a16="http://schemas.microsoft.com/office/drawing/2014/main" val="4185579775"/>
                    </a:ext>
                  </a:extLst>
                </a:gridCol>
                <a:gridCol w="7183872">
                  <a:extLst>
                    <a:ext uri="{9D8B030D-6E8A-4147-A177-3AD203B41FA5}">
                      <a16:colId xmlns:a16="http://schemas.microsoft.com/office/drawing/2014/main" val="316955237"/>
                    </a:ext>
                  </a:extLst>
                </a:gridCol>
                <a:gridCol w="832586">
                  <a:extLst>
                    <a:ext uri="{9D8B030D-6E8A-4147-A177-3AD203B41FA5}">
                      <a16:colId xmlns:a16="http://schemas.microsoft.com/office/drawing/2014/main" val="800644206"/>
                    </a:ext>
                  </a:extLst>
                </a:gridCol>
              </a:tblGrid>
              <a:tr h="472167">
                <a:tc>
                  <a:txBody>
                    <a:bodyPr/>
                    <a:lstStyle/>
                    <a:p>
                      <a:r>
                        <a:rPr lang="en-US" sz="1600" b="1" i="0" dirty="0">
                          <a:solidFill>
                            <a:srgbClr val="000000"/>
                          </a:solidFill>
                          <a:effectLst/>
                          <a:latin typeface="Times New Roman" panose="02020603050405020304" pitchFamily="18" charset="0"/>
                          <a:cs typeface="Times New Roman" panose="02020603050405020304" pitchFamily="18" charset="0"/>
                        </a:rPr>
                        <a:t>Topic </a:t>
                      </a:r>
                      <a:endParaRPr lang="en-US" sz="3600" dirty="0">
                        <a:effectLst/>
                        <a:latin typeface="Times New Roman" panose="02020603050405020304" pitchFamily="18" charset="0"/>
                        <a:cs typeface="Times New Roman" panose="02020603050405020304" pitchFamily="18" charset="0"/>
                      </a:endParaRPr>
                    </a:p>
                  </a:txBody>
                  <a:tcPr anchor="ctr">
                    <a:solidFill>
                      <a:schemeClr val="accent1">
                        <a:lumMod val="40000"/>
                        <a:lumOff val="60000"/>
                      </a:schemeClr>
                    </a:solidFill>
                  </a:tcPr>
                </a:tc>
                <a:tc>
                  <a:txBody>
                    <a:bodyPr/>
                    <a:lstStyle/>
                    <a:p>
                      <a:r>
                        <a:rPr lang="en-US" sz="1050" b="1" i="0" dirty="0">
                          <a:solidFill>
                            <a:srgbClr val="000000"/>
                          </a:solidFill>
                          <a:effectLst/>
                          <a:latin typeface="Times New Roman" panose="02020603050405020304" pitchFamily="18" charset="0"/>
                          <a:cs typeface="Times New Roman" panose="02020603050405020304" pitchFamily="18" charset="0"/>
                        </a:rPr>
                        <a:t>Item No. </a:t>
                      </a:r>
                      <a:endParaRPr lang="en-US" sz="2000" dirty="0">
                        <a:effectLst/>
                        <a:latin typeface="Times New Roman" panose="02020603050405020304" pitchFamily="18" charset="0"/>
                        <a:cs typeface="Times New Roman" panose="02020603050405020304" pitchFamily="18" charset="0"/>
                      </a:endParaRPr>
                    </a:p>
                  </a:txBody>
                  <a:tcPr anchor="ctr">
                    <a:solidFill>
                      <a:schemeClr val="accent1">
                        <a:lumMod val="40000"/>
                        <a:lumOff val="60000"/>
                      </a:schemeClr>
                    </a:solidFill>
                  </a:tcPr>
                </a:tc>
                <a:tc>
                  <a:txBody>
                    <a:bodyPr/>
                    <a:lstStyle/>
                    <a:p>
                      <a:r>
                        <a:rPr lang="en-US" sz="2000" b="1" i="0" dirty="0">
                          <a:solidFill>
                            <a:srgbClr val="000000"/>
                          </a:solidFill>
                          <a:effectLst/>
                          <a:latin typeface="Times New Roman" panose="02020603050405020304" pitchFamily="18" charset="0"/>
                          <a:cs typeface="Times New Roman" panose="02020603050405020304" pitchFamily="18" charset="0"/>
                        </a:rPr>
                        <a:t>Guide Questions/Description </a:t>
                      </a:r>
                      <a:endParaRPr lang="en-US" sz="4400" dirty="0">
                        <a:effectLst/>
                        <a:latin typeface="Times New Roman" panose="02020603050405020304" pitchFamily="18" charset="0"/>
                        <a:cs typeface="Times New Roman" panose="02020603050405020304" pitchFamily="18" charset="0"/>
                      </a:endParaRPr>
                    </a:p>
                  </a:txBody>
                  <a:tcPr anchor="ctr">
                    <a:solidFill>
                      <a:schemeClr val="accent1">
                        <a:lumMod val="40000"/>
                        <a:lumOff val="60000"/>
                      </a:schemeClr>
                    </a:solidFill>
                  </a:tcPr>
                </a:tc>
                <a:tc>
                  <a:txBody>
                    <a:bodyPr/>
                    <a:lstStyle/>
                    <a:p>
                      <a:r>
                        <a:rPr lang="en-US" sz="1050" b="1" i="0" dirty="0">
                          <a:solidFill>
                            <a:srgbClr val="000000"/>
                          </a:solidFill>
                          <a:effectLst/>
                          <a:latin typeface="Times New Roman" panose="02020603050405020304" pitchFamily="18" charset="0"/>
                          <a:cs typeface="Times New Roman" panose="02020603050405020304" pitchFamily="18" charset="0"/>
                        </a:rPr>
                        <a:t>Reported on Page No</a:t>
                      </a:r>
                      <a:endParaRPr lang="en-US" sz="2000" dirty="0">
                        <a:effectLst/>
                        <a:latin typeface="Times New Roman" panose="02020603050405020304" pitchFamily="18" charset="0"/>
                        <a:cs typeface="Times New Roman" panose="02020603050405020304" pitchFamily="18" charset="0"/>
                      </a:endParaRPr>
                    </a:p>
                  </a:txBody>
                  <a:tcPr anchor="ctr">
                    <a:solidFill>
                      <a:schemeClr val="accent1">
                        <a:lumMod val="40000"/>
                        <a:lumOff val="60000"/>
                      </a:schemeClr>
                    </a:solidFill>
                  </a:tcPr>
                </a:tc>
                <a:extLst>
                  <a:ext uri="{0D108BD9-81ED-4DB2-BD59-A6C34878D82A}">
                    <a16:rowId xmlns:a16="http://schemas.microsoft.com/office/drawing/2014/main" val="577207102"/>
                  </a:ext>
                </a:extLst>
              </a:tr>
              <a:tr h="370840">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i="1" dirty="0">
                          <a:solidFill>
                            <a:srgbClr val="000000"/>
                          </a:solidFill>
                          <a:effectLst/>
                          <a:latin typeface="Times New Roman" panose="02020603050405020304" pitchFamily="18" charset="0"/>
                          <a:cs typeface="Times New Roman" panose="02020603050405020304" pitchFamily="18" charset="0"/>
                        </a:rPr>
                        <a:t>Personal characteristics</a:t>
                      </a:r>
                      <a:endParaRPr lang="en-US" sz="2000" b="1" dirty="0">
                        <a:effectLst/>
                        <a:latin typeface="Times New Roman" panose="02020603050405020304" pitchFamily="18" charset="0"/>
                        <a:cs typeface="Times New Roman" panose="02020603050405020304" pitchFamily="18" charset="0"/>
                      </a:endParaRPr>
                    </a:p>
                  </a:txBody>
                  <a:tcPr anchor="ctr">
                    <a:solidFill>
                      <a:schemeClr val="accent1">
                        <a:lumMod val="40000"/>
                        <a:lumOff val="60000"/>
                      </a:schemeClr>
                    </a:solidFill>
                  </a:tcPr>
                </a:tc>
                <a:tc hMerge="1">
                  <a:txBody>
                    <a:bodyPr/>
                    <a:lstStyle/>
                    <a:p>
                      <a:endParaRPr lang="en-US" sz="20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382418569"/>
                  </a:ext>
                </a:extLst>
              </a:tr>
              <a:tr h="370840">
                <a:tc>
                  <a:txBody>
                    <a:bodyPr/>
                    <a:lstStyle/>
                    <a:p>
                      <a:r>
                        <a:rPr lang="en-US" sz="2000" b="0" i="0" dirty="0">
                          <a:solidFill>
                            <a:srgbClr val="000000"/>
                          </a:solidFill>
                          <a:effectLst/>
                          <a:latin typeface="Times New Roman" panose="02020603050405020304" pitchFamily="18" charset="0"/>
                          <a:cs typeface="Times New Roman" panose="02020603050405020304" pitchFamily="18" charset="0"/>
                        </a:rPr>
                        <a:t>Interviewer/facilitator</a:t>
                      </a:r>
                      <a:endParaRPr lang="en-US" sz="2000" dirty="0">
                        <a:effectLst/>
                        <a:latin typeface="Times New Roman" panose="02020603050405020304" pitchFamily="18" charset="0"/>
                        <a:cs typeface="Times New Roman" panose="02020603050405020304" pitchFamily="18" charset="0"/>
                      </a:endParaRPr>
                    </a:p>
                  </a:txBody>
                  <a:tcPr anchor="ctr"/>
                </a:tc>
                <a:tc>
                  <a:txBody>
                    <a:bodyPr/>
                    <a:lstStyle/>
                    <a:p>
                      <a:r>
                        <a:rPr lang="en-US" sz="2000" dirty="0">
                          <a:latin typeface="Times New Roman" panose="02020603050405020304" pitchFamily="18" charset="0"/>
                          <a:cs typeface="Times New Roman" panose="02020603050405020304" pitchFamily="18" charset="0"/>
                        </a:rPr>
                        <a:t>1</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3240953011"/>
                  </a:ext>
                </a:extLst>
              </a:tr>
              <a:tr h="370840">
                <a:tc>
                  <a:txBody>
                    <a:bodyPr/>
                    <a:lstStyle/>
                    <a:p>
                      <a:r>
                        <a:rPr lang="en-US" sz="2000" b="0" i="0" dirty="0">
                          <a:solidFill>
                            <a:srgbClr val="000000"/>
                          </a:solidFill>
                          <a:effectLst/>
                          <a:latin typeface="Times New Roman" panose="02020603050405020304" pitchFamily="18" charset="0"/>
                          <a:cs typeface="Times New Roman" panose="02020603050405020304" pitchFamily="18" charset="0"/>
                        </a:rPr>
                        <a:t>Credentials </a:t>
                      </a:r>
                      <a:endParaRPr lang="en-US" sz="2000" dirty="0">
                        <a:effectLst/>
                        <a:latin typeface="Times New Roman" panose="02020603050405020304" pitchFamily="18" charset="0"/>
                        <a:cs typeface="Times New Roman" panose="02020603050405020304" pitchFamily="18" charset="0"/>
                      </a:endParaRPr>
                    </a:p>
                  </a:txBody>
                  <a:tcPr anchor="ctr"/>
                </a:tc>
                <a:tc>
                  <a:txBody>
                    <a:bodyPr/>
                    <a:lstStyle/>
                    <a:p>
                      <a:r>
                        <a:rPr lang="en-US" sz="2000" b="0" i="0" dirty="0">
                          <a:solidFill>
                            <a:srgbClr val="000000"/>
                          </a:solidFill>
                          <a:effectLst/>
                          <a:latin typeface="Times New Roman" panose="02020603050405020304" pitchFamily="18" charset="0"/>
                          <a:cs typeface="Times New Roman" panose="02020603050405020304" pitchFamily="18" charset="0"/>
                        </a:rPr>
                        <a:t>2 </a:t>
                      </a:r>
                      <a:endParaRPr lang="en-US" sz="2000" dirty="0">
                        <a:effectLst/>
                        <a:latin typeface="Times New Roman" panose="02020603050405020304" pitchFamily="18" charset="0"/>
                        <a:cs typeface="Times New Roman" panose="02020603050405020304" pitchFamily="18" charset="0"/>
                      </a:endParaRPr>
                    </a:p>
                  </a:txBody>
                  <a:tcPr anchor="ctr"/>
                </a:tc>
                <a:tc>
                  <a:txBody>
                    <a:bodyPr/>
                    <a:lstStyle/>
                    <a:p>
                      <a:r>
                        <a:rPr lang="en-US" sz="2000" b="0" i="0" dirty="0">
                          <a:solidFill>
                            <a:srgbClr val="000000"/>
                          </a:solidFill>
                          <a:effectLst/>
                          <a:latin typeface="Times New Roman" panose="02020603050405020304" pitchFamily="18" charset="0"/>
                          <a:cs typeface="Times New Roman" panose="02020603050405020304" pitchFamily="18" charset="0"/>
                        </a:rPr>
                        <a:t>What were the researcher’s credentials? E.g. PhD, MD</a:t>
                      </a:r>
                      <a:endParaRPr lang="en-US" sz="2000" dirty="0">
                        <a:effectLst/>
                        <a:latin typeface="Times New Roman" panose="02020603050405020304" pitchFamily="18" charset="0"/>
                        <a:cs typeface="Times New Roman" panose="02020603050405020304" pitchFamily="18" charset="0"/>
                      </a:endParaRPr>
                    </a:p>
                  </a:txBody>
                  <a:tcPr anchor="ctr"/>
                </a:tc>
                <a:tc>
                  <a:txBody>
                    <a:bodyPr/>
                    <a:lstStyle/>
                    <a:p>
                      <a:endParaRPr lang="en-US"/>
                    </a:p>
                  </a:txBody>
                  <a:tcPr/>
                </a:tc>
                <a:extLst>
                  <a:ext uri="{0D108BD9-81ED-4DB2-BD59-A6C34878D82A}">
                    <a16:rowId xmlns:a16="http://schemas.microsoft.com/office/drawing/2014/main" val="749181002"/>
                  </a:ext>
                </a:extLst>
              </a:tr>
              <a:tr h="370840">
                <a:tc>
                  <a:txBody>
                    <a:bodyPr/>
                    <a:lstStyle/>
                    <a:p>
                      <a:r>
                        <a:rPr lang="en-US" sz="2000" b="0" i="0">
                          <a:solidFill>
                            <a:srgbClr val="000000"/>
                          </a:solidFill>
                          <a:effectLst/>
                          <a:latin typeface="Times New Roman" panose="02020603050405020304" pitchFamily="18" charset="0"/>
                          <a:cs typeface="Times New Roman" panose="02020603050405020304" pitchFamily="18" charset="0"/>
                        </a:rPr>
                        <a:t>Occupation </a:t>
                      </a:r>
                      <a:endParaRPr lang="en-US" sz="2000">
                        <a:effectLst/>
                        <a:latin typeface="Times New Roman" panose="02020603050405020304" pitchFamily="18" charset="0"/>
                        <a:cs typeface="Times New Roman" panose="02020603050405020304" pitchFamily="18" charset="0"/>
                      </a:endParaRPr>
                    </a:p>
                  </a:txBody>
                  <a:tcPr anchor="ctr"/>
                </a:tc>
                <a:tc>
                  <a:txBody>
                    <a:bodyPr/>
                    <a:lstStyle/>
                    <a:p>
                      <a:r>
                        <a:rPr lang="en-US" sz="2000" b="0" i="0" dirty="0">
                          <a:solidFill>
                            <a:srgbClr val="000000"/>
                          </a:solidFill>
                          <a:effectLst/>
                          <a:latin typeface="Times New Roman" panose="02020603050405020304" pitchFamily="18" charset="0"/>
                          <a:cs typeface="Times New Roman" panose="02020603050405020304" pitchFamily="18" charset="0"/>
                        </a:rPr>
                        <a:t>3 </a:t>
                      </a:r>
                      <a:endParaRPr lang="en-US" sz="2000" dirty="0">
                        <a:effectLst/>
                        <a:latin typeface="Times New Roman" panose="02020603050405020304" pitchFamily="18" charset="0"/>
                        <a:cs typeface="Times New Roman" panose="02020603050405020304" pitchFamily="18" charset="0"/>
                      </a:endParaRPr>
                    </a:p>
                  </a:txBody>
                  <a:tcPr anchor="ctr"/>
                </a:tc>
                <a:tc>
                  <a:txBody>
                    <a:bodyPr/>
                    <a:lstStyle/>
                    <a:p>
                      <a:r>
                        <a:rPr lang="en-US" sz="2000" b="0" i="0">
                          <a:solidFill>
                            <a:srgbClr val="000000"/>
                          </a:solidFill>
                          <a:effectLst/>
                          <a:latin typeface="Times New Roman" panose="02020603050405020304" pitchFamily="18" charset="0"/>
                          <a:cs typeface="Times New Roman" panose="02020603050405020304" pitchFamily="18" charset="0"/>
                        </a:rPr>
                        <a:t>What was their occupation at the time of the study?</a:t>
                      </a:r>
                      <a:endParaRPr lang="en-US" sz="2000">
                        <a:effectLst/>
                        <a:latin typeface="Times New Roman" panose="02020603050405020304" pitchFamily="18" charset="0"/>
                        <a:cs typeface="Times New Roman" panose="02020603050405020304" pitchFamily="18" charset="0"/>
                      </a:endParaRPr>
                    </a:p>
                  </a:txBody>
                  <a:tcPr anchor="ctr"/>
                </a:tc>
                <a:tc>
                  <a:txBody>
                    <a:bodyPr/>
                    <a:lstStyle/>
                    <a:p>
                      <a:endParaRPr lang="en-US"/>
                    </a:p>
                  </a:txBody>
                  <a:tcPr/>
                </a:tc>
                <a:extLst>
                  <a:ext uri="{0D108BD9-81ED-4DB2-BD59-A6C34878D82A}">
                    <a16:rowId xmlns:a16="http://schemas.microsoft.com/office/drawing/2014/main" val="1373807147"/>
                  </a:ext>
                </a:extLst>
              </a:tr>
              <a:tr h="370840">
                <a:tc>
                  <a:txBody>
                    <a:bodyPr/>
                    <a:lstStyle/>
                    <a:p>
                      <a:r>
                        <a:rPr lang="en-US" sz="2000" b="0" i="0">
                          <a:solidFill>
                            <a:srgbClr val="000000"/>
                          </a:solidFill>
                          <a:effectLst/>
                          <a:latin typeface="Times New Roman" panose="02020603050405020304" pitchFamily="18" charset="0"/>
                          <a:cs typeface="Times New Roman" panose="02020603050405020304" pitchFamily="18" charset="0"/>
                        </a:rPr>
                        <a:t>Gender </a:t>
                      </a:r>
                      <a:endParaRPr lang="en-US" sz="2000">
                        <a:effectLst/>
                        <a:latin typeface="Times New Roman" panose="02020603050405020304" pitchFamily="18" charset="0"/>
                        <a:cs typeface="Times New Roman" panose="02020603050405020304" pitchFamily="18" charset="0"/>
                      </a:endParaRPr>
                    </a:p>
                  </a:txBody>
                  <a:tcPr anchor="ctr"/>
                </a:tc>
                <a:tc>
                  <a:txBody>
                    <a:bodyPr/>
                    <a:lstStyle/>
                    <a:p>
                      <a:r>
                        <a:rPr lang="en-US" sz="2000" b="0" i="0" dirty="0">
                          <a:solidFill>
                            <a:srgbClr val="000000"/>
                          </a:solidFill>
                          <a:effectLst/>
                          <a:latin typeface="Times New Roman" panose="02020603050405020304" pitchFamily="18" charset="0"/>
                          <a:cs typeface="Times New Roman" panose="02020603050405020304" pitchFamily="18" charset="0"/>
                        </a:rPr>
                        <a:t>4 </a:t>
                      </a:r>
                      <a:endParaRPr lang="en-US" sz="2000" dirty="0">
                        <a:effectLst/>
                        <a:latin typeface="Times New Roman" panose="02020603050405020304" pitchFamily="18" charset="0"/>
                        <a:cs typeface="Times New Roman" panose="02020603050405020304" pitchFamily="18" charset="0"/>
                      </a:endParaRPr>
                    </a:p>
                  </a:txBody>
                  <a:tcPr anchor="ctr"/>
                </a:tc>
                <a:tc>
                  <a:txBody>
                    <a:bodyPr/>
                    <a:lstStyle/>
                    <a:p>
                      <a:r>
                        <a:rPr lang="en-US" sz="2000" b="0" i="0">
                          <a:solidFill>
                            <a:srgbClr val="000000"/>
                          </a:solidFill>
                          <a:effectLst/>
                          <a:latin typeface="Times New Roman" panose="02020603050405020304" pitchFamily="18" charset="0"/>
                          <a:cs typeface="Times New Roman" panose="02020603050405020304" pitchFamily="18" charset="0"/>
                        </a:rPr>
                        <a:t>Was the researcher male or female?</a:t>
                      </a:r>
                      <a:endParaRPr lang="en-US" sz="2000">
                        <a:effectLst/>
                        <a:latin typeface="Times New Roman" panose="02020603050405020304" pitchFamily="18" charset="0"/>
                        <a:cs typeface="Times New Roman" panose="02020603050405020304" pitchFamily="18" charset="0"/>
                      </a:endParaRPr>
                    </a:p>
                  </a:txBody>
                  <a:tcPr anchor="ctr"/>
                </a:tc>
                <a:tc>
                  <a:txBody>
                    <a:bodyPr/>
                    <a:lstStyle/>
                    <a:p>
                      <a:endParaRPr lang="en-US"/>
                    </a:p>
                  </a:txBody>
                  <a:tcPr/>
                </a:tc>
                <a:extLst>
                  <a:ext uri="{0D108BD9-81ED-4DB2-BD59-A6C34878D82A}">
                    <a16:rowId xmlns:a16="http://schemas.microsoft.com/office/drawing/2014/main" val="3010166311"/>
                  </a:ext>
                </a:extLst>
              </a:tr>
              <a:tr h="370840">
                <a:tc>
                  <a:txBody>
                    <a:bodyPr/>
                    <a:lstStyle/>
                    <a:p>
                      <a:r>
                        <a:rPr lang="en-US" sz="2000" b="0" i="0" dirty="0">
                          <a:solidFill>
                            <a:srgbClr val="000000"/>
                          </a:solidFill>
                          <a:effectLst/>
                          <a:latin typeface="Times New Roman" panose="02020603050405020304" pitchFamily="18" charset="0"/>
                          <a:cs typeface="Times New Roman" panose="02020603050405020304" pitchFamily="18" charset="0"/>
                        </a:rPr>
                        <a:t>Experience and training</a:t>
                      </a:r>
                      <a:endParaRPr lang="en-US" sz="2000" dirty="0">
                        <a:effectLst/>
                        <a:latin typeface="Times New Roman" panose="02020603050405020304" pitchFamily="18" charset="0"/>
                        <a:cs typeface="Times New Roman" panose="02020603050405020304" pitchFamily="18" charset="0"/>
                      </a:endParaRPr>
                    </a:p>
                  </a:txBody>
                  <a:tcPr anchor="ctr"/>
                </a:tc>
                <a:tc>
                  <a:txBody>
                    <a:bodyPr/>
                    <a:lstStyle/>
                    <a:p>
                      <a:r>
                        <a:rPr lang="en-US" sz="2000" dirty="0">
                          <a:latin typeface="Times New Roman" panose="02020603050405020304" pitchFamily="18" charset="0"/>
                          <a:cs typeface="Times New Roman" panose="02020603050405020304" pitchFamily="18" charset="0"/>
                        </a:rPr>
                        <a:t>5</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95094339"/>
                  </a:ext>
                </a:extLst>
              </a:tr>
              <a:tr h="370840">
                <a:tc gridSpan="4">
                  <a:txBody>
                    <a:bodyPr/>
                    <a:lstStyle/>
                    <a:p>
                      <a:r>
                        <a:rPr lang="en-US" sz="2000" b="1" i="1" dirty="0">
                          <a:solidFill>
                            <a:srgbClr val="000000"/>
                          </a:solidFill>
                          <a:effectLst/>
                          <a:latin typeface="Times New Roman" panose="02020603050405020304" pitchFamily="18" charset="0"/>
                          <a:cs typeface="Times New Roman" panose="02020603050405020304" pitchFamily="18" charset="0"/>
                        </a:rPr>
                        <a:t>Relationship with participants</a:t>
                      </a:r>
                      <a:endParaRPr lang="en-US" sz="2000" b="1" dirty="0">
                        <a:effectLst/>
                        <a:latin typeface="Times New Roman" panose="02020603050405020304" pitchFamily="18" charset="0"/>
                        <a:cs typeface="Times New Roman" panose="02020603050405020304" pitchFamily="18" charset="0"/>
                      </a:endParaRPr>
                    </a:p>
                  </a:txBody>
                  <a:tcPr anchor="ctr">
                    <a:solidFill>
                      <a:schemeClr val="accent1">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77258432"/>
                  </a:ext>
                </a:extLst>
              </a:tr>
              <a:tr h="370840">
                <a:tc>
                  <a:txBody>
                    <a:bodyPr/>
                    <a:lstStyle/>
                    <a:p>
                      <a:r>
                        <a:rPr lang="en-US" sz="2000" b="0" i="0">
                          <a:solidFill>
                            <a:srgbClr val="000000"/>
                          </a:solidFill>
                          <a:effectLst/>
                          <a:latin typeface="Times New Roman" panose="02020603050405020304" pitchFamily="18" charset="0"/>
                          <a:cs typeface="Times New Roman" panose="02020603050405020304" pitchFamily="18" charset="0"/>
                        </a:rPr>
                        <a:t>Relationship established </a:t>
                      </a:r>
                      <a:endParaRPr lang="en-US" sz="2000">
                        <a:effectLst/>
                        <a:latin typeface="Times New Roman" panose="02020603050405020304" pitchFamily="18" charset="0"/>
                        <a:cs typeface="Times New Roman" panose="02020603050405020304" pitchFamily="18" charset="0"/>
                      </a:endParaRPr>
                    </a:p>
                  </a:txBody>
                  <a:tcPr anchor="ctr"/>
                </a:tc>
                <a:tc>
                  <a:txBody>
                    <a:bodyPr/>
                    <a:lstStyle/>
                    <a:p>
                      <a:r>
                        <a:rPr lang="en-US" sz="2000" b="0" i="0" dirty="0">
                          <a:solidFill>
                            <a:srgbClr val="000000"/>
                          </a:solidFill>
                          <a:effectLst/>
                          <a:latin typeface="Times New Roman" panose="02020603050405020304" pitchFamily="18" charset="0"/>
                          <a:cs typeface="Times New Roman" panose="02020603050405020304" pitchFamily="18" charset="0"/>
                        </a:rPr>
                        <a:t>6 </a:t>
                      </a:r>
                      <a:endParaRPr lang="en-US" sz="2000" dirty="0">
                        <a:effectLst/>
                        <a:latin typeface="Times New Roman" panose="02020603050405020304" pitchFamily="18" charset="0"/>
                        <a:cs typeface="Times New Roman" panose="02020603050405020304" pitchFamily="18" charset="0"/>
                      </a:endParaRPr>
                    </a:p>
                  </a:txBody>
                  <a:tcPr anchor="ctr"/>
                </a:tc>
                <a:tc>
                  <a:txBody>
                    <a:bodyPr/>
                    <a:lstStyle/>
                    <a:p>
                      <a:r>
                        <a:rPr lang="en-US" sz="2000" b="0" i="0" dirty="0">
                          <a:solidFill>
                            <a:srgbClr val="000000"/>
                          </a:solidFill>
                          <a:effectLst/>
                          <a:latin typeface="Times New Roman" panose="02020603050405020304" pitchFamily="18" charset="0"/>
                          <a:cs typeface="Times New Roman" panose="02020603050405020304" pitchFamily="18" charset="0"/>
                        </a:rPr>
                        <a:t>Was a relationship established prior to study commencement?</a:t>
                      </a:r>
                      <a:endParaRPr lang="en-US" sz="2000" dirty="0">
                        <a:effectLst/>
                        <a:latin typeface="Times New Roman" panose="02020603050405020304" pitchFamily="18" charset="0"/>
                        <a:cs typeface="Times New Roman" panose="02020603050405020304" pitchFamily="18" charset="0"/>
                      </a:endParaRPr>
                    </a:p>
                  </a:txBody>
                  <a:tcPr anchor="ctr"/>
                </a:tc>
                <a:tc>
                  <a:txBody>
                    <a:bodyPr/>
                    <a:lstStyle/>
                    <a:p>
                      <a:endParaRPr lang="en-US"/>
                    </a:p>
                  </a:txBody>
                  <a:tcPr/>
                </a:tc>
                <a:extLst>
                  <a:ext uri="{0D108BD9-81ED-4DB2-BD59-A6C34878D82A}">
                    <a16:rowId xmlns:a16="http://schemas.microsoft.com/office/drawing/2014/main" val="4257657137"/>
                  </a:ext>
                </a:extLst>
              </a:tr>
              <a:tr h="370840">
                <a:tc>
                  <a:txBody>
                    <a:bodyPr/>
                    <a:lstStyle/>
                    <a:p>
                      <a:r>
                        <a:rPr lang="en-US" sz="2000" b="0" i="0">
                          <a:solidFill>
                            <a:srgbClr val="000000"/>
                          </a:solidFill>
                          <a:effectLst/>
                          <a:latin typeface="Times New Roman" panose="02020603050405020304" pitchFamily="18" charset="0"/>
                          <a:cs typeface="Times New Roman" panose="02020603050405020304" pitchFamily="18" charset="0"/>
                        </a:rPr>
                        <a:t>Participant knowledge of the interviewer</a:t>
                      </a:r>
                      <a:endParaRPr lang="en-US" sz="2000">
                        <a:effectLst/>
                        <a:latin typeface="Times New Roman" panose="02020603050405020304" pitchFamily="18" charset="0"/>
                        <a:cs typeface="Times New Roman" panose="02020603050405020304" pitchFamily="18" charset="0"/>
                      </a:endParaRPr>
                    </a:p>
                  </a:txBody>
                  <a:tcPr anchor="ctr"/>
                </a:tc>
                <a:tc>
                  <a:txBody>
                    <a:bodyPr/>
                    <a:lstStyle/>
                    <a:p>
                      <a:r>
                        <a:rPr lang="en-US" sz="2000" b="0" i="0">
                          <a:solidFill>
                            <a:srgbClr val="000000"/>
                          </a:solidFill>
                          <a:effectLst/>
                          <a:latin typeface="Times New Roman" panose="02020603050405020304" pitchFamily="18" charset="0"/>
                          <a:cs typeface="Times New Roman" panose="02020603050405020304" pitchFamily="18" charset="0"/>
                        </a:rPr>
                        <a:t>7 </a:t>
                      </a:r>
                      <a:endParaRPr lang="en-US" sz="2000">
                        <a:effectLst/>
                        <a:latin typeface="Times New Roman" panose="02020603050405020304" pitchFamily="18" charset="0"/>
                        <a:cs typeface="Times New Roman" panose="02020603050405020304" pitchFamily="18" charset="0"/>
                      </a:endParaRPr>
                    </a:p>
                  </a:txBody>
                  <a:tcPr anchor="ctr"/>
                </a:tc>
                <a:tc>
                  <a:txBody>
                    <a:bodyPr/>
                    <a:lstStyle/>
                    <a:p>
                      <a:r>
                        <a:rPr lang="en-US" sz="2000" b="0" i="0" dirty="0">
                          <a:solidFill>
                            <a:srgbClr val="000000"/>
                          </a:solidFill>
                          <a:effectLst/>
                          <a:latin typeface="Times New Roman" panose="02020603050405020304" pitchFamily="18" charset="0"/>
                          <a:cs typeface="Times New Roman" panose="02020603050405020304" pitchFamily="18" charset="0"/>
                        </a:rPr>
                        <a:t>What did the participants know about the researcher? e.g. personal goals, reasons for doing the research</a:t>
                      </a:r>
                      <a:endParaRPr lang="en-US" sz="2000" dirty="0">
                        <a:effectLst/>
                        <a:latin typeface="Times New Roman" panose="02020603050405020304" pitchFamily="18" charset="0"/>
                        <a:cs typeface="Times New Roman" panose="02020603050405020304" pitchFamily="18" charset="0"/>
                      </a:endParaRPr>
                    </a:p>
                  </a:txBody>
                  <a:tcPr anchor="ctr"/>
                </a:tc>
                <a:tc>
                  <a:txBody>
                    <a:bodyPr/>
                    <a:lstStyle/>
                    <a:p>
                      <a:endParaRPr lang="en-US"/>
                    </a:p>
                  </a:txBody>
                  <a:tcPr/>
                </a:tc>
                <a:extLst>
                  <a:ext uri="{0D108BD9-81ED-4DB2-BD59-A6C34878D82A}">
                    <a16:rowId xmlns:a16="http://schemas.microsoft.com/office/drawing/2014/main" val="393661171"/>
                  </a:ext>
                </a:extLst>
              </a:tr>
              <a:tr h="370840">
                <a:tc>
                  <a:txBody>
                    <a:bodyPr/>
                    <a:lstStyle/>
                    <a:p>
                      <a:r>
                        <a:rPr lang="en-US" sz="2000" b="0" i="0" dirty="0">
                          <a:solidFill>
                            <a:srgbClr val="000000"/>
                          </a:solidFill>
                          <a:effectLst/>
                          <a:latin typeface="Times New Roman" panose="02020603050405020304" pitchFamily="18" charset="0"/>
                          <a:cs typeface="Times New Roman" panose="02020603050405020304" pitchFamily="18" charset="0"/>
                        </a:rPr>
                        <a:t>Interviewer characteristics </a:t>
                      </a:r>
                      <a:endParaRPr lang="en-US" sz="2000" dirty="0">
                        <a:effectLst/>
                        <a:latin typeface="Times New Roman" panose="02020603050405020304" pitchFamily="18" charset="0"/>
                        <a:cs typeface="Times New Roman" panose="02020603050405020304" pitchFamily="18" charset="0"/>
                      </a:endParaRPr>
                    </a:p>
                  </a:txBody>
                  <a:tcPr anchor="ctr"/>
                </a:tc>
                <a:tc>
                  <a:txBody>
                    <a:bodyPr/>
                    <a:lstStyle/>
                    <a:p>
                      <a:r>
                        <a:rPr lang="en-US" sz="2000" b="0" i="0">
                          <a:solidFill>
                            <a:srgbClr val="000000"/>
                          </a:solidFill>
                          <a:effectLst/>
                          <a:latin typeface="Times New Roman" panose="02020603050405020304" pitchFamily="18" charset="0"/>
                          <a:cs typeface="Times New Roman" panose="02020603050405020304" pitchFamily="18" charset="0"/>
                        </a:rPr>
                        <a:t>8 </a:t>
                      </a:r>
                      <a:endParaRPr lang="en-US" sz="2000">
                        <a:effectLst/>
                        <a:latin typeface="Times New Roman" panose="02020603050405020304" pitchFamily="18" charset="0"/>
                        <a:cs typeface="Times New Roman" panose="02020603050405020304" pitchFamily="18" charset="0"/>
                      </a:endParaRPr>
                    </a:p>
                  </a:txBody>
                  <a:tcPr anchor="ctr"/>
                </a:tc>
                <a:tc>
                  <a:txBody>
                    <a:bodyPr/>
                    <a:lstStyle/>
                    <a:p>
                      <a:r>
                        <a:rPr lang="en-US" sz="2000" b="0" i="0" dirty="0">
                          <a:solidFill>
                            <a:srgbClr val="000000"/>
                          </a:solidFill>
                          <a:effectLst/>
                          <a:latin typeface="Times New Roman" panose="02020603050405020304" pitchFamily="18" charset="0"/>
                          <a:cs typeface="Times New Roman" panose="02020603050405020304" pitchFamily="18" charset="0"/>
                        </a:rPr>
                        <a:t>What characteristics were reported about the inter viewer/facilitator? e.g. Bias, assumptions, reasons and interests in the research topic</a:t>
                      </a:r>
                      <a:endParaRPr lang="en-US" sz="2000" dirty="0">
                        <a:effectLst/>
                        <a:latin typeface="Times New Roman" panose="02020603050405020304" pitchFamily="18" charset="0"/>
                        <a:cs typeface="Times New Roman" panose="02020603050405020304" pitchFamily="18" charset="0"/>
                      </a:endParaRPr>
                    </a:p>
                  </a:txBody>
                  <a:tcPr anchor="ctr"/>
                </a:tc>
                <a:tc>
                  <a:txBody>
                    <a:bodyPr/>
                    <a:lstStyle/>
                    <a:p>
                      <a:endParaRPr lang="en-US" dirty="0"/>
                    </a:p>
                  </a:txBody>
                  <a:tcPr/>
                </a:tc>
                <a:extLst>
                  <a:ext uri="{0D108BD9-81ED-4DB2-BD59-A6C34878D82A}">
                    <a16:rowId xmlns:a16="http://schemas.microsoft.com/office/drawing/2014/main" val="1547679951"/>
                  </a:ext>
                </a:extLst>
              </a:tr>
            </a:tbl>
          </a:graphicData>
        </a:graphic>
      </p:graphicFrame>
      <p:sp>
        <p:nvSpPr>
          <p:cNvPr id="9" name="Slide Number Placeholder 8"/>
          <p:cNvSpPr>
            <a:spLocks noGrp="1"/>
          </p:cNvSpPr>
          <p:nvPr>
            <p:ph type="sldNum" sz="quarter" idx="12"/>
          </p:nvPr>
        </p:nvSpPr>
        <p:spPr/>
        <p:txBody>
          <a:bodyPr/>
          <a:lstStyle/>
          <a:p>
            <a:fld id="{97A0D358-907F-4E83-AF7E-68F68E4B50E3}" type="slidenum">
              <a:rPr lang="en-US" smtClean="0"/>
              <a:t>32</a:t>
            </a:fld>
            <a:endParaRPr lang="en-US"/>
          </a:p>
        </p:txBody>
      </p:sp>
    </p:spTree>
    <p:extLst>
      <p:ext uri="{BB962C8B-B14F-4D97-AF65-F5344CB8AC3E}">
        <p14:creationId xmlns:p14="http://schemas.microsoft.com/office/powerpoint/2010/main" val="14854679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 </a:t>
            </a:r>
            <a:r>
              <a:rPr lang="en-US" sz="4000" b="1" dirty="0">
                <a:latin typeface="Times New Roman" panose="02020603050405020304" pitchFamily="18" charset="0"/>
                <a:cs typeface="Times New Roman" panose="02020603050405020304" pitchFamily="18" charset="0"/>
              </a:rPr>
              <a:t>COREQ checklist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5"/>
            <a:ext cx="10515600" cy="4614364"/>
          </a:xfrm>
        </p:spPr>
        <p:txBody>
          <a:bodyPr>
            <a:normAutofit fontScale="92500" lnSpcReduction="20000"/>
          </a:bodyPr>
          <a:lstStyle/>
          <a:p>
            <a:pPr marL="0" indent="0" algn="just">
              <a:buNone/>
            </a:pPr>
            <a:r>
              <a:rPr lang="en-US" b="1" dirty="0">
                <a:latin typeface="Times New Roman" panose="02020603050405020304" pitchFamily="18" charset="0"/>
                <a:cs typeface="Times New Roman" panose="02020603050405020304" pitchFamily="18" charset="0"/>
              </a:rPr>
              <a:t>2. Study design </a:t>
            </a:r>
          </a:p>
          <a:p>
            <a:pPr algn="just"/>
            <a:r>
              <a:rPr lang="en-US" dirty="0">
                <a:latin typeface="Times New Roman" panose="02020603050405020304" pitchFamily="18" charset="0"/>
                <a:cs typeface="Times New Roman" panose="02020603050405020304" pitchFamily="18" charset="0"/>
              </a:rPr>
              <a:t>Theoretical framework </a:t>
            </a:r>
          </a:p>
          <a:p>
            <a:pPr algn="just"/>
            <a:r>
              <a:rPr lang="en-US" dirty="0">
                <a:latin typeface="Times New Roman" panose="02020603050405020304" pitchFamily="18" charset="0"/>
                <a:cs typeface="Times New Roman" panose="02020603050405020304" pitchFamily="18" charset="0"/>
              </a:rPr>
              <a:t>Participant selection </a:t>
            </a:r>
          </a:p>
          <a:p>
            <a:pPr algn="just"/>
            <a:r>
              <a:rPr lang="en-US" dirty="0">
                <a:latin typeface="Times New Roman" panose="02020603050405020304" pitchFamily="18" charset="0"/>
                <a:cs typeface="Times New Roman" panose="02020603050405020304" pitchFamily="18" charset="0"/>
              </a:rPr>
              <a:t>Sampling –how were participants selected </a:t>
            </a:r>
          </a:p>
          <a:p>
            <a:pPr algn="just"/>
            <a:r>
              <a:rPr lang="en-US" dirty="0">
                <a:latin typeface="Times New Roman" panose="02020603050405020304" pitchFamily="18" charset="0"/>
                <a:cs typeface="Times New Roman" panose="02020603050405020304" pitchFamily="18" charset="0"/>
              </a:rPr>
              <a:t>Method of approach </a:t>
            </a:r>
          </a:p>
          <a:p>
            <a:pPr algn="just"/>
            <a:r>
              <a:rPr lang="en-US" dirty="0">
                <a:latin typeface="Times New Roman" panose="02020603050405020304" pitchFamily="18" charset="0"/>
                <a:cs typeface="Times New Roman" panose="02020603050405020304" pitchFamily="18" charset="0"/>
              </a:rPr>
              <a:t>Sample size </a:t>
            </a:r>
          </a:p>
          <a:p>
            <a:pPr algn="just"/>
            <a:r>
              <a:rPr lang="en-US" dirty="0">
                <a:latin typeface="Times New Roman" panose="02020603050405020304" pitchFamily="18" charset="0"/>
                <a:cs typeface="Times New Roman" panose="02020603050405020304" pitchFamily="18" charset="0"/>
              </a:rPr>
              <a:t>Non-participation </a:t>
            </a:r>
          </a:p>
          <a:p>
            <a:pPr algn="just"/>
            <a:r>
              <a:rPr lang="en-US" dirty="0">
                <a:latin typeface="Times New Roman" panose="02020603050405020304" pitchFamily="18" charset="0"/>
                <a:cs typeface="Times New Roman" panose="02020603050405020304" pitchFamily="18" charset="0"/>
              </a:rPr>
              <a:t>Setting </a:t>
            </a:r>
          </a:p>
          <a:p>
            <a:pPr algn="just"/>
            <a:r>
              <a:rPr lang="en-US" dirty="0">
                <a:latin typeface="Times New Roman" panose="02020603050405020304" pitchFamily="18" charset="0"/>
                <a:cs typeface="Times New Roman" panose="02020603050405020304" pitchFamily="18" charset="0"/>
              </a:rPr>
              <a:t>Setting of data collection </a:t>
            </a:r>
          </a:p>
          <a:p>
            <a:pPr algn="just"/>
            <a:r>
              <a:rPr lang="en-US" dirty="0">
                <a:latin typeface="Times New Roman" panose="02020603050405020304" pitchFamily="18" charset="0"/>
                <a:cs typeface="Times New Roman" panose="02020603050405020304" pitchFamily="18" charset="0"/>
              </a:rPr>
              <a:t>Presence of non-participants </a:t>
            </a:r>
          </a:p>
          <a:p>
            <a:pPr algn="just"/>
            <a:r>
              <a:rPr lang="en-US" dirty="0">
                <a:latin typeface="Times New Roman" panose="02020603050405020304" pitchFamily="18" charset="0"/>
                <a:cs typeface="Times New Roman" panose="02020603050405020304" pitchFamily="18" charset="0"/>
              </a:rPr>
              <a:t>Description of sample </a:t>
            </a:r>
          </a:p>
        </p:txBody>
      </p:sp>
      <p:sp>
        <p:nvSpPr>
          <p:cNvPr id="4" name="Slide Number Placeholder 3"/>
          <p:cNvSpPr>
            <a:spLocks noGrp="1"/>
          </p:cNvSpPr>
          <p:nvPr>
            <p:ph type="sldNum" sz="quarter" idx="12"/>
          </p:nvPr>
        </p:nvSpPr>
        <p:spPr/>
        <p:txBody>
          <a:bodyPr/>
          <a:lstStyle/>
          <a:p>
            <a:fld id="{97A0D358-907F-4E83-AF7E-68F68E4B50E3}" type="slidenum">
              <a:rPr lang="en-US" smtClean="0"/>
              <a:t>33</a:t>
            </a:fld>
            <a:endParaRPr lang="en-US"/>
          </a:p>
        </p:txBody>
      </p:sp>
    </p:spTree>
    <p:extLst>
      <p:ext uri="{BB962C8B-B14F-4D97-AF65-F5344CB8AC3E}">
        <p14:creationId xmlns:p14="http://schemas.microsoft.com/office/powerpoint/2010/main" val="203885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 </a:t>
            </a:r>
            <a:r>
              <a:rPr lang="en-US" sz="4000" b="1" dirty="0">
                <a:latin typeface="Times New Roman" panose="02020603050405020304" pitchFamily="18" charset="0"/>
                <a:cs typeface="Times New Roman" panose="02020603050405020304" pitchFamily="18" charset="0"/>
              </a:rPr>
              <a:t>COREQ checklist</a:t>
            </a:r>
            <a:br>
              <a:rPr lang="en-US" dirty="0">
                <a:latin typeface="Arial Black" panose="020B0A04020102020204" pitchFamily="34" charset="0"/>
              </a:rPr>
            </a:br>
            <a:endParaRPr lang="en-US" dirty="0">
              <a:latin typeface="Arial Black" panose="020B0A04020102020204" pitchFamily="34" charset="0"/>
            </a:endParaRPr>
          </a:p>
        </p:txBody>
      </p:sp>
      <p:sp>
        <p:nvSpPr>
          <p:cNvPr id="3" name="Content Placeholder 2"/>
          <p:cNvSpPr>
            <a:spLocks noGrp="1"/>
          </p:cNvSpPr>
          <p:nvPr>
            <p:ph idx="1"/>
          </p:nvPr>
        </p:nvSpPr>
        <p:spPr>
          <a:xfrm>
            <a:off x="838200" y="1567543"/>
            <a:ext cx="10515600" cy="5029199"/>
          </a:xfrm>
        </p:spPr>
        <p:txBody>
          <a:bodyPr>
            <a:normAutofit/>
          </a:bodyPr>
          <a:lstStyle/>
          <a:p>
            <a:pPr marL="0" indent="0">
              <a:buNone/>
            </a:pPr>
            <a:r>
              <a:rPr lang="en-US" sz="2600" b="1" dirty="0">
                <a:latin typeface="Times New Roman" panose="02020603050405020304" pitchFamily="18" charset="0"/>
                <a:cs typeface="Times New Roman" panose="02020603050405020304" pitchFamily="18" charset="0"/>
              </a:rPr>
              <a:t>2. Study design </a:t>
            </a:r>
            <a:r>
              <a:rPr lang="en-US" sz="2600" b="1" dirty="0" err="1">
                <a:latin typeface="Times New Roman" panose="02020603050405020304" pitchFamily="18" charset="0"/>
                <a:cs typeface="Times New Roman" panose="02020603050405020304" pitchFamily="18" charset="0"/>
              </a:rPr>
              <a:t>cont</a:t>
            </a:r>
            <a:r>
              <a:rPr lang="en-US" sz="2600" b="1" dirty="0">
                <a:latin typeface="Times New Roman" panose="02020603050405020304" pitchFamily="18" charset="0"/>
                <a:cs typeface="Times New Roman" panose="02020603050405020304" pitchFamily="18" charset="0"/>
              </a:rPr>
              <a:t>… </a:t>
            </a:r>
          </a:p>
          <a:p>
            <a:r>
              <a:rPr lang="en-US" sz="2600" dirty="0">
                <a:latin typeface="Times New Roman" panose="02020603050405020304" pitchFamily="18" charset="0"/>
                <a:cs typeface="Times New Roman" panose="02020603050405020304" pitchFamily="18" charset="0"/>
              </a:rPr>
              <a:t>Data collection </a:t>
            </a:r>
          </a:p>
          <a:p>
            <a:r>
              <a:rPr lang="en-US" sz="2600" dirty="0">
                <a:latin typeface="Times New Roman" panose="02020603050405020304" pitchFamily="18" charset="0"/>
                <a:cs typeface="Times New Roman" panose="02020603050405020304" pitchFamily="18" charset="0"/>
              </a:rPr>
              <a:t>Interview guides </a:t>
            </a:r>
          </a:p>
          <a:p>
            <a:r>
              <a:rPr lang="en-US" sz="2600" dirty="0">
                <a:latin typeface="Times New Roman" panose="02020603050405020304" pitchFamily="18" charset="0"/>
                <a:cs typeface="Times New Roman" panose="02020603050405020304" pitchFamily="18" charset="0"/>
              </a:rPr>
              <a:t>Repeat interviews </a:t>
            </a:r>
          </a:p>
          <a:p>
            <a:r>
              <a:rPr lang="en-US" sz="2600" dirty="0">
                <a:latin typeface="Times New Roman" panose="02020603050405020304" pitchFamily="18" charset="0"/>
                <a:cs typeface="Times New Roman" panose="02020603050405020304" pitchFamily="18" charset="0"/>
              </a:rPr>
              <a:t>Audio/visual recording </a:t>
            </a:r>
          </a:p>
          <a:p>
            <a:r>
              <a:rPr lang="en-US" sz="2600" dirty="0">
                <a:latin typeface="Times New Roman" panose="02020603050405020304" pitchFamily="18" charset="0"/>
                <a:cs typeface="Times New Roman" panose="02020603050405020304" pitchFamily="18" charset="0"/>
              </a:rPr>
              <a:t>Field notes </a:t>
            </a:r>
          </a:p>
          <a:p>
            <a:r>
              <a:rPr lang="en-US" sz="2600" dirty="0">
                <a:latin typeface="Times New Roman" panose="02020603050405020304" pitchFamily="18" charset="0"/>
                <a:cs typeface="Times New Roman" panose="02020603050405020304" pitchFamily="18" charset="0"/>
              </a:rPr>
              <a:t>Duration </a:t>
            </a:r>
          </a:p>
          <a:p>
            <a:r>
              <a:rPr lang="en-US" sz="2600" dirty="0">
                <a:latin typeface="Times New Roman" panose="02020603050405020304" pitchFamily="18" charset="0"/>
                <a:cs typeface="Times New Roman" panose="02020603050405020304" pitchFamily="18" charset="0"/>
              </a:rPr>
              <a:t>Data saturation </a:t>
            </a:r>
          </a:p>
          <a:p>
            <a:r>
              <a:rPr lang="en-US" sz="2600" dirty="0">
                <a:latin typeface="Times New Roman" panose="02020603050405020304" pitchFamily="18" charset="0"/>
                <a:cs typeface="Times New Roman" panose="02020603050405020304" pitchFamily="18" charset="0"/>
              </a:rPr>
              <a:t>Transcripts returned </a:t>
            </a:r>
          </a:p>
        </p:txBody>
      </p:sp>
      <p:sp>
        <p:nvSpPr>
          <p:cNvPr id="4" name="Slide Number Placeholder 3"/>
          <p:cNvSpPr>
            <a:spLocks noGrp="1"/>
          </p:cNvSpPr>
          <p:nvPr>
            <p:ph type="sldNum" sz="quarter" idx="12"/>
          </p:nvPr>
        </p:nvSpPr>
        <p:spPr/>
        <p:txBody>
          <a:bodyPr/>
          <a:lstStyle/>
          <a:p>
            <a:fld id="{97A0D358-907F-4E83-AF7E-68F68E4B50E3}" type="slidenum">
              <a:rPr lang="en-US" smtClean="0"/>
              <a:t>34</a:t>
            </a:fld>
            <a:endParaRPr lang="en-US"/>
          </a:p>
        </p:txBody>
      </p:sp>
    </p:spTree>
    <p:extLst>
      <p:ext uri="{BB962C8B-B14F-4D97-AF65-F5344CB8AC3E}">
        <p14:creationId xmlns:p14="http://schemas.microsoft.com/office/powerpoint/2010/main" val="272819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137" y="169182"/>
            <a:ext cx="11364686" cy="1325563"/>
          </a:xfrm>
        </p:spPr>
        <p:txBody>
          <a:bodyPr>
            <a:normAutofit/>
          </a:bodyPr>
          <a:lstStyle/>
          <a:p>
            <a:pPr algn="ctr"/>
            <a:r>
              <a:rPr lang="en-US" sz="3900" b="1" dirty="0">
                <a:latin typeface="Times New Roman" panose="02020603050405020304" pitchFamily="18" charset="0"/>
                <a:cs typeface="Times New Roman" panose="02020603050405020304" pitchFamily="18" charset="0"/>
              </a:rPr>
              <a:t>Domain 2: Study design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29059979"/>
              </p:ext>
            </p:extLst>
          </p:nvPr>
        </p:nvGraphicFramePr>
        <p:xfrm>
          <a:off x="835044" y="1494745"/>
          <a:ext cx="10973779" cy="4709160"/>
        </p:xfrm>
        <a:graphic>
          <a:graphicData uri="http://schemas.openxmlformats.org/drawingml/2006/table">
            <a:tbl>
              <a:tblPr firstRow="1" bandRow="1">
                <a:tableStyleId>{5940675A-B579-460E-94D1-54222C63F5DA}</a:tableStyleId>
              </a:tblPr>
              <a:tblGrid>
                <a:gridCol w="2718053">
                  <a:extLst>
                    <a:ext uri="{9D8B030D-6E8A-4147-A177-3AD203B41FA5}">
                      <a16:colId xmlns:a16="http://schemas.microsoft.com/office/drawing/2014/main" val="258688461"/>
                    </a:ext>
                  </a:extLst>
                </a:gridCol>
                <a:gridCol w="470263">
                  <a:extLst>
                    <a:ext uri="{9D8B030D-6E8A-4147-A177-3AD203B41FA5}">
                      <a16:colId xmlns:a16="http://schemas.microsoft.com/office/drawing/2014/main" val="4185579775"/>
                    </a:ext>
                  </a:extLst>
                </a:gridCol>
                <a:gridCol w="6753497">
                  <a:extLst>
                    <a:ext uri="{9D8B030D-6E8A-4147-A177-3AD203B41FA5}">
                      <a16:colId xmlns:a16="http://schemas.microsoft.com/office/drawing/2014/main" val="316955237"/>
                    </a:ext>
                  </a:extLst>
                </a:gridCol>
                <a:gridCol w="1031966">
                  <a:extLst>
                    <a:ext uri="{9D8B030D-6E8A-4147-A177-3AD203B41FA5}">
                      <a16:colId xmlns:a16="http://schemas.microsoft.com/office/drawing/2014/main" val="2067720951"/>
                    </a:ext>
                  </a:extLst>
                </a:gridCol>
              </a:tblGrid>
              <a:tr h="370840">
                <a:tc>
                  <a:txBody>
                    <a:bodyPr/>
                    <a:lstStyle/>
                    <a:p>
                      <a:r>
                        <a:rPr lang="en-US" sz="1600" b="1" i="0" dirty="0">
                          <a:solidFill>
                            <a:srgbClr val="000000"/>
                          </a:solidFill>
                          <a:effectLst/>
                          <a:latin typeface="Times New Roman" panose="02020603050405020304" pitchFamily="18" charset="0"/>
                          <a:cs typeface="Times New Roman" panose="02020603050405020304" pitchFamily="18" charset="0"/>
                        </a:rPr>
                        <a:t>Topic </a:t>
                      </a:r>
                      <a:endParaRPr lang="en-US" sz="3600" dirty="0">
                        <a:effectLst/>
                        <a:latin typeface="Times New Roman" panose="02020603050405020304" pitchFamily="18" charset="0"/>
                        <a:cs typeface="Times New Roman" panose="02020603050405020304" pitchFamily="18" charset="0"/>
                      </a:endParaRPr>
                    </a:p>
                  </a:txBody>
                  <a:tcPr anchor="ctr"/>
                </a:tc>
                <a:tc>
                  <a:txBody>
                    <a:bodyPr/>
                    <a:lstStyle/>
                    <a:p>
                      <a:r>
                        <a:rPr lang="en-US" sz="1050" b="1" i="0" dirty="0">
                          <a:solidFill>
                            <a:srgbClr val="000000"/>
                          </a:solidFill>
                          <a:effectLst/>
                          <a:latin typeface="Times New Roman" panose="02020603050405020304" pitchFamily="18" charset="0"/>
                          <a:cs typeface="Times New Roman" panose="02020603050405020304" pitchFamily="18" charset="0"/>
                        </a:rPr>
                        <a:t>Item No. </a:t>
                      </a:r>
                      <a:endParaRPr lang="en-US" sz="2000" dirty="0">
                        <a:effectLst/>
                        <a:latin typeface="Times New Roman" panose="02020603050405020304" pitchFamily="18" charset="0"/>
                        <a:cs typeface="Times New Roman" panose="02020603050405020304" pitchFamily="18" charset="0"/>
                      </a:endParaRPr>
                    </a:p>
                  </a:txBody>
                  <a:tcPr anchor="ctr"/>
                </a:tc>
                <a:tc>
                  <a:txBody>
                    <a:bodyPr/>
                    <a:lstStyle/>
                    <a:p>
                      <a:r>
                        <a:rPr lang="en-US" sz="1800" b="1" i="0" dirty="0">
                          <a:solidFill>
                            <a:srgbClr val="000000"/>
                          </a:solidFill>
                          <a:effectLst/>
                          <a:latin typeface="Times New Roman" panose="02020603050405020304" pitchFamily="18" charset="0"/>
                          <a:cs typeface="Times New Roman" panose="02020603050405020304" pitchFamily="18" charset="0"/>
                        </a:rPr>
                        <a:t>Guide Questions/Description </a:t>
                      </a:r>
                      <a:endParaRPr lang="en-US" sz="4000" dirty="0">
                        <a:effectLst/>
                        <a:latin typeface="Times New Roman" panose="02020603050405020304" pitchFamily="18" charset="0"/>
                        <a:cs typeface="Times New Roman" panose="02020603050405020304" pitchFamily="18" charset="0"/>
                      </a:endParaRPr>
                    </a:p>
                  </a:txBody>
                  <a:tcPr anchor="ctr"/>
                </a:tc>
                <a:tc>
                  <a:txBody>
                    <a:bodyPr/>
                    <a:lstStyle/>
                    <a:p>
                      <a:r>
                        <a:rPr lang="en-US" sz="1050" b="1" i="0" dirty="0">
                          <a:solidFill>
                            <a:srgbClr val="000000"/>
                          </a:solidFill>
                          <a:effectLst/>
                          <a:latin typeface="Times New Roman" panose="02020603050405020304" pitchFamily="18" charset="0"/>
                          <a:cs typeface="Times New Roman" panose="02020603050405020304" pitchFamily="18" charset="0"/>
                        </a:rPr>
                        <a:t>Reported on Page No</a:t>
                      </a:r>
                      <a:endParaRPr lang="en-US" sz="2000" dirty="0">
                        <a:effectLst/>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433392053"/>
                  </a:ext>
                </a:extLst>
              </a:tr>
              <a:tr h="370840">
                <a:tc gridSpan="4">
                  <a:txBody>
                    <a:bodyPr/>
                    <a:lstStyle/>
                    <a:p>
                      <a:pPr marL="0" algn="l" defTabSz="914400" rtl="0" eaLnBrk="1" latinLnBrk="0" hangingPunct="1"/>
                      <a:r>
                        <a:rPr lang="en-US" sz="2000" b="1" i="1" kern="1200" dirty="0">
                          <a:solidFill>
                            <a:srgbClr val="000000"/>
                          </a:solidFill>
                          <a:effectLst/>
                          <a:latin typeface="Times New Roman" panose="02020603050405020304" pitchFamily="18" charset="0"/>
                          <a:ea typeface="+mn-ea"/>
                          <a:cs typeface="Times New Roman" panose="02020603050405020304" pitchFamily="18" charset="0"/>
                        </a:rPr>
                        <a:t>Theoretical framework</a:t>
                      </a:r>
                    </a:p>
                  </a:txBody>
                  <a:tcPr anchor="ctr">
                    <a:solidFill>
                      <a:schemeClr val="accent1">
                        <a:lumMod val="40000"/>
                        <a:lumOff val="60000"/>
                      </a:schemeClr>
                    </a:solidFill>
                  </a:tcPr>
                </a:tc>
                <a:tc hMerge="1">
                  <a:txBody>
                    <a:bodyPr/>
                    <a:lstStyle/>
                    <a:p>
                      <a:endParaRPr lang="en-US" dirty="0">
                        <a:effectLst/>
                      </a:endParaRPr>
                    </a:p>
                  </a:txBody>
                  <a:tcPr anchor="ctr"/>
                </a:tc>
                <a:tc hMerge="1">
                  <a:txBody>
                    <a:bodyPr/>
                    <a:lstStyle/>
                    <a:p>
                      <a:endParaRPr lang="en-US" dirty="0">
                        <a:effectLst/>
                      </a:endParaRPr>
                    </a:p>
                  </a:txBody>
                  <a:tcPr anchor="ctr"/>
                </a:tc>
                <a:tc hMerge="1">
                  <a:txBody>
                    <a:bodyPr/>
                    <a:lstStyle/>
                    <a:p>
                      <a:endParaRPr lang="en-US"/>
                    </a:p>
                  </a:txBody>
                  <a:tcPr/>
                </a:tc>
                <a:extLst>
                  <a:ext uri="{0D108BD9-81ED-4DB2-BD59-A6C34878D82A}">
                    <a16:rowId xmlns:a16="http://schemas.microsoft.com/office/drawing/2014/main" val="2597110757"/>
                  </a:ext>
                </a:extLst>
              </a:tr>
              <a:tr h="370840">
                <a:tc>
                  <a:txBody>
                    <a:bodyPr/>
                    <a:lstStyle/>
                    <a:p>
                      <a:r>
                        <a:rPr lang="en-US" sz="2000" b="0" i="0" kern="1200" dirty="0">
                          <a:solidFill>
                            <a:srgbClr val="000000"/>
                          </a:solidFill>
                          <a:effectLst/>
                          <a:latin typeface="Times New Roman" panose="02020603050405020304" pitchFamily="18" charset="0"/>
                          <a:ea typeface="+mn-ea"/>
                          <a:cs typeface="Times New Roman" panose="02020603050405020304" pitchFamily="18" charset="0"/>
                        </a:rPr>
                        <a:t>Methodological orientation and Theory</a:t>
                      </a:r>
                    </a:p>
                  </a:txBody>
                  <a:tcPr anchor="ctr"/>
                </a:tc>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9 </a:t>
                      </a:r>
                    </a:p>
                  </a:txBody>
                  <a:tcPr anchor="ctr"/>
                </a:tc>
                <a:tc>
                  <a:txBody>
                    <a:bodyPr/>
                    <a:lstStyle/>
                    <a:p>
                      <a:r>
                        <a:rPr lang="en-US" sz="2000" b="0" i="0" kern="1200" dirty="0">
                          <a:solidFill>
                            <a:srgbClr val="000000"/>
                          </a:solidFill>
                          <a:effectLst/>
                          <a:latin typeface="Times New Roman" panose="02020603050405020304" pitchFamily="18" charset="0"/>
                          <a:ea typeface="+mn-ea"/>
                          <a:cs typeface="Times New Roman" panose="02020603050405020304" pitchFamily="18" charset="0"/>
                        </a:rPr>
                        <a:t>What methodological orientation was stated to underpin the study? e.g. grounded theory, discourse analysis, ethnography, phenomenology, content analysis</a:t>
                      </a:r>
                    </a:p>
                  </a:txBody>
                  <a:tcPr anchor="ctr"/>
                </a:tc>
                <a:tc>
                  <a:txBody>
                    <a:bodyPr/>
                    <a:lstStyle/>
                    <a:p>
                      <a:endParaRPr lang="en-US" dirty="0"/>
                    </a:p>
                  </a:txBody>
                  <a:tcPr/>
                </a:tc>
                <a:extLst>
                  <a:ext uri="{0D108BD9-81ED-4DB2-BD59-A6C34878D82A}">
                    <a16:rowId xmlns:a16="http://schemas.microsoft.com/office/drawing/2014/main" val="3240953011"/>
                  </a:ext>
                </a:extLst>
              </a:tr>
              <a:tr h="370840">
                <a:tc gridSpan="4">
                  <a:txBody>
                    <a:bodyPr/>
                    <a:lstStyle/>
                    <a:p>
                      <a:r>
                        <a:rPr lang="en-US" sz="2000" b="1" i="1" kern="1200" dirty="0">
                          <a:solidFill>
                            <a:srgbClr val="000000"/>
                          </a:solidFill>
                          <a:effectLst/>
                          <a:latin typeface="Times New Roman" panose="02020603050405020304" pitchFamily="18" charset="0"/>
                          <a:ea typeface="+mn-ea"/>
                          <a:cs typeface="Times New Roman" panose="02020603050405020304" pitchFamily="18" charset="0"/>
                        </a:rPr>
                        <a:t>Participant selection</a:t>
                      </a:r>
                    </a:p>
                  </a:txBody>
                  <a:tcPr anchor="ctr">
                    <a:solidFill>
                      <a:schemeClr val="accent1">
                        <a:lumMod val="40000"/>
                        <a:lumOff val="60000"/>
                      </a:schemeClr>
                    </a:solidFill>
                  </a:tcPr>
                </a:tc>
                <a:tc hMerge="1">
                  <a:txBody>
                    <a:bodyPr/>
                    <a:lstStyle/>
                    <a:p>
                      <a:endParaRPr lang="en-US" sz="2000" dirty="0">
                        <a:effectLst/>
                        <a:latin typeface="Times New Roman" panose="02020603050405020304" pitchFamily="18" charset="0"/>
                        <a:cs typeface="Times New Roman" panose="02020603050405020304" pitchFamily="18" charset="0"/>
                      </a:endParaRPr>
                    </a:p>
                  </a:txBody>
                  <a:tcPr anchor="ctr"/>
                </a:tc>
                <a:tc hMerge="1">
                  <a:txBody>
                    <a:bodyPr/>
                    <a:lstStyle/>
                    <a:p>
                      <a:endParaRPr lang="en-US" sz="2000" dirty="0">
                        <a:effectLst/>
                        <a:latin typeface="Times New Roman" panose="02020603050405020304" pitchFamily="18" charset="0"/>
                        <a:cs typeface="Times New Roman" panose="02020603050405020304" pitchFamily="18" charset="0"/>
                      </a:endParaRPr>
                    </a:p>
                  </a:txBody>
                  <a:tcPr anchor="ctr"/>
                </a:tc>
                <a:tc hMerge="1">
                  <a:txBody>
                    <a:bodyPr/>
                    <a:lstStyle/>
                    <a:p>
                      <a:endParaRPr lang="en-US"/>
                    </a:p>
                  </a:txBody>
                  <a:tcPr/>
                </a:tc>
                <a:extLst>
                  <a:ext uri="{0D108BD9-81ED-4DB2-BD59-A6C34878D82A}">
                    <a16:rowId xmlns:a16="http://schemas.microsoft.com/office/drawing/2014/main" val="749181002"/>
                  </a:ext>
                </a:extLst>
              </a:tr>
              <a:tr h="370840">
                <a:tc>
                  <a:txBody>
                    <a:bodyPr/>
                    <a:lstStyle/>
                    <a:p>
                      <a:r>
                        <a:rPr lang="en-US" sz="2000" b="0" i="0" kern="1200" dirty="0">
                          <a:solidFill>
                            <a:srgbClr val="000000"/>
                          </a:solidFill>
                          <a:effectLst/>
                          <a:latin typeface="Times New Roman" panose="02020603050405020304" pitchFamily="18" charset="0"/>
                          <a:ea typeface="+mn-ea"/>
                          <a:cs typeface="Times New Roman" panose="02020603050405020304" pitchFamily="18" charset="0"/>
                        </a:rPr>
                        <a:t>Sampling </a:t>
                      </a:r>
                    </a:p>
                  </a:txBody>
                  <a:tcPr anchor="ctr"/>
                </a:tc>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10 </a:t>
                      </a:r>
                    </a:p>
                  </a:txBody>
                  <a:tcPr anchor="ctr"/>
                </a:tc>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How were participants selected? e.g. purposive, convenience, consecutive, snowball</a:t>
                      </a:r>
                    </a:p>
                  </a:txBody>
                  <a:tcPr anchor="ctr"/>
                </a:tc>
                <a:tc>
                  <a:txBody>
                    <a:bodyPr/>
                    <a:lstStyle/>
                    <a:p>
                      <a:endParaRPr lang="en-US" dirty="0"/>
                    </a:p>
                  </a:txBody>
                  <a:tcPr/>
                </a:tc>
                <a:extLst>
                  <a:ext uri="{0D108BD9-81ED-4DB2-BD59-A6C34878D82A}">
                    <a16:rowId xmlns:a16="http://schemas.microsoft.com/office/drawing/2014/main" val="1373807147"/>
                  </a:ext>
                </a:extLst>
              </a:tr>
              <a:tr h="370840">
                <a:tc>
                  <a:txBody>
                    <a:bodyPr/>
                    <a:lstStyle/>
                    <a:p>
                      <a:r>
                        <a:rPr lang="en-US" sz="2000" b="0" i="0" kern="1200" dirty="0">
                          <a:solidFill>
                            <a:srgbClr val="000000"/>
                          </a:solidFill>
                          <a:effectLst/>
                          <a:latin typeface="Times New Roman" panose="02020603050405020304" pitchFamily="18" charset="0"/>
                          <a:ea typeface="+mn-ea"/>
                          <a:cs typeface="Times New Roman" panose="02020603050405020304" pitchFamily="18" charset="0"/>
                        </a:rPr>
                        <a:t>Method of approach </a:t>
                      </a:r>
                    </a:p>
                  </a:txBody>
                  <a:tcPr anchor="ctr"/>
                </a:tc>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11 </a:t>
                      </a:r>
                    </a:p>
                  </a:txBody>
                  <a:tcPr anchor="ctr"/>
                </a:tc>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How were participants approached? e.g. face-to-face, telephone, mail, email</a:t>
                      </a:r>
                    </a:p>
                  </a:txBody>
                  <a:tcPr anchor="ctr"/>
                </a:tc>
                <a:tc>
                  <a:txBody>
                    <a:bodyPr/>
                    <a:lstStyle/>
                    <a:p>
                      <a:endParaRPr lang="en-US"/>
                    </a:p>
                  </a:txBody>
                  <a:tcPr/>
                </a:tc>
                <a:extLst>
                  <a:ext uri="{0D108BD9-81ED-4DB2-BD59-A6C34878D82A}">
                    <a16:rowId xmlns:a16="http://schemas.microsoft.com/office/drawing/2014/main" val="3010166311"/>
                  </a:ext>
                </a:extLst>
              </a:tr>
              <a:tr h="370840">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Sample size </a:t>
                      </a:r>
                    </a:p>
                  </a:txBody>
                  <a:tcPr anchor="ctr"/>
                </a:tc>
                <a:tc>
                  <a:txBody>
                    <a:bodyPr/>
                    <a:lstStyle/>
                    <a:p>
                      <a:r>
                        <a:rPr lang="en-US" sz="2000" b="0" i="0" kern="1200" dirty="0">
                          <a:solidFill>
                            <a:srgbClr val="000000"/>
                          </a:solidFill>
                          <a:effectLst/>
                          <a:latin typeface="Times New Roman" panose="02020603050405020304" pitchFamily="18" charset="0"/>
                          <a:ea typeface="+mn-ea"/>
                          <a:cs typeface="Times New Roman" panose="02020603050405020304" pitchFamily="18" charset="0"/>
                        </a:rPr>
                        <a:t>12 </a:t>
                      </a:r>
                    </a:p>
                  </a:txBody>
                  <a:tcPr anchor="ctr"/>
                </a:tc>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How many participants were in the study?</a:t>
                      </a:r>
                    </a:p>
                  </a:txBody>
                  <a:tcPr anchor="ctr"/>
                </a:tc>
                <a:tc>
                  <a:txBody>
                    <a:bodyPr/>
                    <a:lstStyle/>
                    <a:p>
                      <a:endParaRPr lang="en-US"/>
                    </a:p>
                  </a:txBody>
                  <a:tcPr/>
                </a:tc>
                <a:extLst>
                  <a:ext uri="{0D108BD9-81ED-4DB2-BD59-A6C34878D82A}">
                    <a16:rowId xmlns:a16="http://schemas.microsoft.com/office/drawing/2014/main" val="1795094339"/>
                  </a:ext>
                </a:extLst>
              </a:tr>
              <a:tr h="370840">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Non-participation </a:t>
                      </a:r>
                    </a:p>
                  </a:txBody>
                  <a:tcPr anchor="ctr"/>
                </a:tc>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13 </a:t>
                      </a:r>
                    </a:p>
                  </a:txBody>
                  <a:tcPr anchor="ctr"/>
                </a:tc>
                <a:tc>
                  <a:txBody>
                    <a:bodyPr/>
                    <a:lstStyle/>
                    <a:p>
                      <a:r>
                        <a:rPr lang="en-US" sz="2000" b="0" i="0" kern="1200" dirty="0">
                          <a:solidFill>
                            <a:srgbClr val="000000"/>
                          </a:solidFill>
                          <a:effectLst/>
                          <a:latin typeface="Times New Roman" panose="02020603050405020304" pitchFamily="18" charset="0"/>
                          <a:ea typeface="+mn-ea"/>
                          <a:cs typeface="Times New Roman" panose="02020603050405020304" pitchFamily="18" charset="0"/>
                        </a:rPr>
                        <a:t>How many people refused to participate or dropped out? Reasons?</a:t>
                      </a:r>
                    </a:p>
                  </a:txBody>
                  <a:tcPr anchor="ctr"/>
                </a:tc>
                <a:tc>
                  <a:txBody>
                    <a:bodyPr/>
                    <a:lstStyle/>
                    <a:p>
                      <a:endParaRPr lang="en-US" dirty="0"/>
                    </a:p>
                  </a:txBody>
                  <a:tcPr/>
                </a:tc>
                <a:extLst>
                  <a:ext uri="{0D108BD9-81ED-4DB2-BD59-A6C34878D82A}">
                    <a16:rowId xmlns:a16="http://schemas.microsoft.com/office/drawing/2014/main" val="1145045461"/>
                  </a:ext>
                </a:extLst>
              </a:tr>
            </a:tbl>
          </a:graphicData>
        </a:graphic>
      </p:graphicFrame>
      <p:sp>
        <p:nvSpPr>
          <p:cNvPr id="7" name="Slide Number Placeholder 6"/>
          <p:cNvSpPr>
            <a:spLocks noGrp="1"/>
          </p:cNvSpPr>
          <p:nvPr>
            <p:ph type="sldNum" sz="quarter" idx="12"/>
          </p:nvPr>
        </p:nvSpPr>
        <p:spPr/>
        <p:txBody>
          <a:bodyPr/>
          <a:lstStyle/>
          <a:p>
            <a:fld id="{97A0D358-907F-4E83-AF7E-68F68E4B50E3}" type="slidenum">
              <a:rPr lang="en-US" smtClean="0"/>
              <a:t>35</a:t>
            </a:fld>
            <a:endParaRPr lang="en-US"/>
          </a:p>
        </p:txBody>
      </p:sp>
    </p:spTree>
    <p:extLst>
      <p:ext uri="{BB962C8B-B14F-4D97-AF65-F5344CB8AC3E}">
        <p14:creationId xmlns:p14="http://schemas.microsoft.com/office/powerpoint/2010/main" val="2483884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137" y="169182"/>
            <a:ext cx="11364686" cy="1325563"/>
          </a:xfrm>
        </p:spPr>
        <p:txBody>
          <a:bodyPr>
            <a:normAutofit/>
          </a:bodyPr>
          <a:lstStyle/>
          <a:p>
            <a:pPr algn="ctr"/>
            <a:r>
              <a:rPr lang="en-US" sz="3900" b="1" dirty="0">
                <a:latin typeface="Times New Roman" panose="02020603050405020304" pitchFamily="18" charset="0"/>
                <a:cs typeface="Times New Roman" panose="02020603050405020304" pitchFamily="18" charset="0"/>
              </a:rPr>
              <a:t>Domain 2: Study design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3589471"/>
              </p:ext>
            </p:extLst>
          </p:nvPr>
        </p:nvGraphicFramePr>
        <p:xfrm>
          <a:off x="639590" y="2043385"/>
          <a:ext cx="10973779" cy="2910840"/>
        </p:xfrm>
        <a:graphic>
          <a:graphicData uri="http://schemas.openxmlformats.org/drawingml/2006/table">
            <a:tbl>
              <a:tblPr firstRow="1" bandRow="1">
                <a:tableStyleId>{5940675A-B579-460E-94D1-54222C63F5DA}</a:tableStyleId>
              </a:tblPr>
              <a:tblGrid>
                <a:gridCol w="2718053">
                  <a:extLst>
                    <a:ext uri="{9D8B030D-6E8A-4147-A177-3AD203B41FA5}">
                      <a16:colId xmlns:a16="http://schemas.microsoft.com/office/drawing/2014/main" val="258688461"/>
                    </a:ext>
                  </a:extLst>
                </a:gridCol>
                <a:gridCol w="470263">
                  <a:extLst>
                    <a:ext uri="{9D8B030D-6E8A-4147-A177-3AD203B41FA5}">
                      <a16:colId xmlns:a16="http://schemas.microsoft.com/office/drawing/2014/main" val="4185579775"/>
                    </a:ext>
                  </a:extLst>
                </a:gridCol>
                <a:gridCol w="6753497">
                  <a:extLst>
                    <a:ext uri="{9D8B030D-6E8A-4147-A177-3AD203B41FA5}">
                      <a16:colId xmlns:a16="http://schemas.microsoft.com/office/drawing/2014/main" val="316955237"/>
                    </a:ext>
                  </a:extLst>
                </a:gridCol>
                <a:gridCol w="1031966">
                  <a:extLst>
                    <a:ext uri="{9D8B030D-6E8A-4147-A177-3AD203B41FA5}">
                      <a16:colId xmlns:a16="http://schemas.microsoft.com/office/drawing/2014/main" val="2067720951"/>
                    </a:ext>
                  </a:extLst>
                </a:gridCol>
              </a:tblGrid>
              <a:tr h="370840">
                <a:tc>
                  <a:txBody>
                    <a:bodyPr/>
                    <a:lstStyle/>
                    <a:p>
                      <a:r>
                        <a:rPr lang="en-US" sz="1600" b="1" i="0" dirty="0">
                          <a:solidFill>
                            <a:srgbClr val="000000"/>
                          </a:solidFill>
                          <a:effectLst/>
                          <a:latin typeface="Times New Roman" panose="02020603050405020304" pitchFamily="18" charset="0"/>
                          <a:cs typeface="Times New Roman" panose="02020603050405020304" pitchFamily="18" charset="0"/>
                        </a:rPr>
                        <a:t>Topic </a:t>
                      </a:r>
                      <a:endParaRPr lang="en-US" sz="3600" dirty="0">
                        <a:effectLst/>
                        <a:latin typeface="Times New Roman" panose="02020603050405020304" pitchFamily="18" charset="0"/>
                        <a:cs typeface="Times New Roman" panose="02020603050405020304" pitchFamily="18" charset="0"/>
                      </a:endParaRPr>
                    </a:p>
                  </a:txBody>
                  <a:tcPr anchor="ctr"/>
                </a:tc>
                <a:tc>
                  <a:txBody>
                    <a:bodyPr/>
                    <a:lstStyle/>
                    <a:p>
                      <a:r>
                        <a:rPr lang="en-US" sz="1050" b="1" i="0" dirty="0">
                          <a:solidFill>
                            <a:srgbClr val="000000"/>
                          </a:solidFill>
                          <a:effectLst/>
                          <a:latin typeface="Times New Roman" panose="02020603050405020304" pitchFamily="18" charset="0"/>
                          <a:cs typeface="Times New Roman" panose="02020603050405020304" pitchFamily="18" charset="0"/>
                        </a:rPr>
                        <a:t>Item No. </a:t>
                      </a:r>
                      <a:endParaRPr lang="en-US" sz="2000" dirty="0">
                        <a:effectLst/>
                        <a:latin typeface="Times New Roman" panose="02020603050405020304" pitchFamily="18" charset="0"/>
                        <a:cs typeface="Times New Roman" panose="02020603050405020304" pitchFamily="18" charset="0"/>
                      </a:endParaRPr>
                    </a:p>
                  </a:txBody>
                  <a:tcPr anchor="ctr"/>
                </a:tc>
                <a:tc>
                  <a:txBody>
                    <a:bodyPr/>
                    <a:lstStyle/>
                    <a:p>
                      <a:r>
                        <a:rPr lang="en-US" sz="1800" b="1" i="0" dirty="0">
                          <a:solidFill>
                            <a:srgbClr val="000000"/>
                          </a:solidFill>
                          <a:effectLst/>
                          <a:latin typeface="Times New Roman" panose="02020603050405020304" pitchFamily="18" charset="0"/>
                          <a:cs typeface="Times New Roman" panose="02020603050405020304" pitchFamily="18" charset="0"/>
                        </a:rPr>
                        <a:t>Guide Questions/Description </a:t>
                      </a:r>
                      <a:endParaRPr lang="en-US" sz="4000" dirty="0">
                        <a:effectLst/>
                        <a:latin typeface="Times New Roman" panose="02020603050405020304" pitchFamily="18" charset="0"/>
                        <a:cs typeface="Times New Roman" panose="02020603050405020304" pitchFamily="18" charset="0"/>
                      </a:endParaRPr>
                    </a:p>
                  </a:txBody>
                  <a:tcPr anchor="ctr"/>
                </a:tc>
                <a:tc>
                  <a:txBody>
                    <a:bodyPr/>
                    <a:lstStyle/>
                    <a:p>
                      <a:r>
                        <a:rPr lang="en-US" sz="1050" b="1" i="0" dirty="0">
                          <a:solidFill>
                            <a:srgbClr val="000000"/>
                          </a:solidFill>
                          <a:effectLst/>
                          <a:latin typeface="Times New Roman" panose="02020603050405020304" pitchFamily="18" charset="0"/>
                          <a:cs typeface="Times New Roman" panose="02020603050405020304" pitchFamily="18" charset="0"/>
                        </a:rPr>
                        <a:t>Reported on Page No</a:t>
                      </a:r>
                      <a:endParaRPr lang="en-US" sz="2000" dirty="0">
                        <a:effectLst/>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433392053"/>
                  </a:ext>
                </a:extLst>
              </a:tr>
              <a:tr h="370840">
                <a:tc gridSpan="4">
                  <a:txBody>
                    <a:bodyPr/>
                    <a:lstStyle/>
                    <a:p>
                      <a:pPr marL="0" algn="l" defTabSz="914400" rtl="0" eaLnBrk="1" latinLnBrk="0" hangingPunct="1"/>
                      <a:r>
                        <a:rPr lang="en-US" sz="2000" b="1" i="1" kern="1200" dirty="0">
                          <a:solidFill>
                            <a:srgbClr val="000000"/>
                          </a:solidFill>
                          <a:effectLst/>
                          <a:latin typeface="Times New Roman" panose="02020603050405020304" pitchFamily="18" charset="0"/>
                          <a:ea typeface="+mn-ea"/>
                          <a:cs typeface="Times New Roman" panose="02020603050405020304" pitchFamily="18" charset="0"/>
                        </a:rPr>
                        <a:t>Setting</a:t>
                      </a:r>
                    </a:p>
                  </a:txBody>
                  <a:tcPr anchor="ctr">
                    <a:solidFill>
                      <a:schemeClr val="accent1">
                        <a:lumMod val="40000"/>
                        <a:lumOff val="60000"/>
                      </a:schemeClr>
                    </a:solidFill>
                  </a:tcPr>
                </a:tc>
                <a:tc hMerge="1">
                  <a:txBody>
                    <a:bodyPr/>
                    <a:lstStyle/>
                    <a:p>
                      <a:endParaRPr lang="en-US" dirty="0">
                        <a:effectLst/>
                      </a:endParaRPr>
                    </a:p>
                  </a:txBody>
                  <a:tcPr anchor="ctr"/>
                </a:tc>
                <a:tc hMerge="1">
                  <a:txBody>
                    <a:bodyPr/>
                    <a:lstStyle/>
                    <a:p>
                      <a:endParaRPr lang="en-US" dirty="0">
                        <a:effectLst/>
                      </a:endParaRPr>
                    </a:p>
                  </a:txBody>
                  <a:tcPr anchor="ctr"/>
                </a:tc>
                <a:tc hMerge="1">
                  <a:txBody>
                    <a:bodyPr/>
                    <a:lstStyle/>
                    <a:p>
                      <a:endParaRPr lang="en-US"/>
                    </a:p>
                  </a:txBody>
                  <a:tcPr/>
                </a:tc>
                <a:extLst>
                  <a:ext uri="{0D108BD9-81ED-4DB2-BD59-A6C34878D82A}">
                    <a16:rowId xmlns:a16="http://schemas.microsoft.com/office/drawing/2014/main" val="2597110757"/>
                  </a:ext>
                </a:extLst>
              </a:tr>
              <a:tr h="370840">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Setting of data collection </a:t>
                      </a:r>
                    </a:p>
                  </a:txBody>
                  <a:tcPr anchor="ctr"/>
                </a:tc>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14 </a:t>
                      </a:r>
                    </a:p>
                  </a:txBody>
                  <a:tcPr anchor="ctr"/>
                </a:tc>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Where was the data collected? e.g. home, clinic, workplace</a:t>
                      </a:r>
                    </a:p>
                  </a:txBody>
                  <a:tcPr anchor="ctr"/>
                </a:tc>
                <a:tc>
                  <a:txBody>
                    <a:bodyPr/>
                    <a:lstStyle/>
                    <a:p>
                      <a:endParaRPr lang="en-US" dirty="0"/>
                    </a:p>
                  </a:txBody>
                  <a:tcPr/>
                </a:tc>
                <a:extLst>
                  <a:ext uri="{0D108BD9-81ED-4DB2-BD59-A6C34878D82A}">
                    <a16:rowId xmlns:a16="http://schemas.microsoft.com/office/drawing/2014/main" val="3240953011"/>
                  </a:ext>
                </a:extLst>
              </a:tr>
              <a:tr h="370840">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Presence of nonparticipants</a:t>
                      </a:r>
                    </a:p>
                  </a:txBody>
                  <a:tcPr anchor="ctr"/>
                </a:tc>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15 </a:t>
                      </a:r>
                    </a:p>
                  </a:txBody>
                  <a:tcPr anchor="ctr"/>
                </a:tc>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Was anyone else present besides the participants and researchers?</a:t>
                      </a:r>
                    </a:p>
                  </a:txBody>
                  <a:tcPr anchor="ctr"/>
                </a:tc>
                <a:tc>
                  <a:txBody>
                    <a:bodyPr/>
                    <a:lstStyle/>
                    <a:p>
                      <a:endParaRPr lang="en-US" dirty="0"/>
                    </a:p>
                  </a:txBody>
                  <a:tcPr/>
                </a:tc>
                <a:extLst>
                  <a:ext uri="{0D108BD9-81ED-4DB2-BD59-A6C34878D82A}">
                    <a16:rowId xmlns:a16="http://schemas.microsoft.com/office/drawing/2014/main" val="2600664189"/>
                  </a:ext>
                </a:extLst>
              </a:tr>
              <a:tr h="370840">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Description of sample </a:t>
                      </a:r>
                    </a:p>
                  </a:txBody>
                  <a:tcPr anchor="ctr"/>
                </a:tc>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16 </a:t>
                      </a:r>
                    </a:p>
                  </a:txBody>
                  <a:tcPr anchor="ctr"/>
                </a:tc>
                <a:tc>
                  <a:txBody>
                    <a:bodyPr/>
                    <a:lstStyle/>
                    <a:p>
                      <a:r>
                        <a:rPr lang="en-US" sz="2000" b="0" i="0" kern="1200" dirty="0">
                          <a:solidFill>
                            <a:srgbClr val="000000"/>
                          </a:solidFill>
                          <a:effectLst/>
                          <a:latin typeface="Times New Roman" panose="02020603050405020304" pitchFamily="18" charset="0"/>
                          <a:ea typeface="+mn-ea"/>
                          <a:cs typeface="Times New Roman" panose="02020603050405020304" pitchFamily="18" charset="0"/>
                        </a:rPr>
                        <a:t>What are the important characteristics of the sample? e.g. demographic data, date</a:t>
                      </a:r>
                    </a:p>
                  </a:txBody>
                  <a:tcPr anchor="ctr"/>
                </a:tc>
                <a:tc>
                  <a:txBody>
                    <a:bodyPr/>
                    <a:lstStyle/>
                    <a:p>
                      <a:endParaRPr lang="en-US" dirty="0"/>
                    </a:p>
                  </a:txBody>
                  <a:tcPr/>
                </a:tc>
                <a:extLst>
                  <a:ext uri="{0D108BD9-81ED-4DB2-BD59-A6C34878D82A}">
                    <a16:rowId xmlns:a16="http://schemas.microsoft.com/office/drawing/2014/main" val="58081639"/>
                  </a:ext>
                </a:extLst>
              </a:tr>
            </a:tbl>
          </a:graphicData>
        </a:graphic>
      </p:graphicFrame>
      <p:sp>
        <p:nvSpPr>
          <p:cNvPr id="3" name="Slide Number Placeholder 2"/>
          <p:cNvSpPr>
            <a:spLocks noGrp="1"/>
          </p:cNvSpPr>
          <p:nvPr>
            <p:ph type="sldNum" sz="quarter" idx="12"/>
          </p:nvPr>
        </p:nvSpPr>
        <p:spPr/>
        <p:txBody>
          <a:bodyPr/>
          <a:lstStyle/>
          <a:p>
            <a:fld id="{97A0D358-907F-4E83-AF7E-68F68E4B50E3}" type="slidenum">
              <a:rPr lang="en-US" smtClean="0"/>
              <a:t>36</a:t>
            </a:fld>
            <a:endParaRPr lang="en-US"/>
          </a:p>
        </p:txBody>
      </p:sp>
    </p:spTree>
    <p:extLst>
      <p:ext uri="{BB962C8B-B14F-4D97-AF65-F5344CB8AC3E}">
        <p14:creationId xmlns:p14="http://schemas.microsoft.com/office/powerpoint/2010/main" val="14312390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137" y="169182"/>
            <a:ext cx="11364686" cy="1325563"/>
          </a:xfrm>
        </p:spPr>
        <p:txBody>
          <a:bodyPr>
            <a:normAutofit/>
          </a:bodyPr>
          <a:lstStyle/>
          <a:p>
            <a:pPr algn="ctr"/>
            <a:r>
              <a:rPr lang="en-US" sz="3900" b="1" dirty="0">
                <a:latin typeface="Times New Roman" panose="02020603050405020304" pitchFamily="18" charset="0"/>
                <a:cs typeface="Times New Roman" panose="02020603050405020304" pitchFamily="18" charset="0"/>
              </a:rPr>
              <a:t>Domain 2: Study design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3589471"/>
              </p:ext>
            </p:extLst>
          </p:nvPr>
        </p:nvGraphicFramePr>
        <p:xfrm>
          <a:off x="639590" y="2043385"/>
          <a:ext cx="10973779" cy="2910840"/>
        </p:xfrm>
        <a:graphic>
          <a:graphicData uri="http://schemas.openxmlformats.org/drawingml/2006/table">
            <a:tbl>
              <a:tblPr firstRow="1" bandRow="1">
                <a:tableStyleId>{5940675A-B579-460E-94D1-54222C63F5DA}</a:tableStyleId>
              </a:tblPr>
              <a:tblGrid>
                <a:gridCol w="2718053">
                  <a:extLst>
                    <a:ext uri="{9D8B030D-6E8A-4147-A177-3AD203B41FA5}">
                      <a16:colId xmlns:a16="http://schemas.microsoft.com/office/drawing/2014/main" val="258688461"/>
                    </a:ext>
                  </a:extLst>
                </a:gridCol>
                <a:gridCol w="470263">
                  <a:extLst>
                    <a:ext uri="{9D8B030D-6E8A-4147-A177-3AD203B41FA5}">
                      <a16:colId xmlns:a16="http://schemas.microsoft.com/office/drawing/2014/main" val="4185579775"/>
                    </a:ext>
                  </a:extLst>
                </a:gridCol>
                <a:gridCol w="6753497">
                  <a:extLst>
                    <a:ext uri="{9D8B030D-6E8A-4147-A177-3AD203B41FA5}">
                      <a16:colId xmlns:a16="http://schemas.microsoft.com/office/drawing/2014/main" val="316955237"/>
                    </a:ext>
                  </a:extLst>
                </a:gridCol>
                <a:gridCol w="1031966">
                  <a:extLst>
                    <a:ext uri="{9D8B030D-6E8A-4147-A177-3AD203B41FA5}">
                      <a16:colId xmlns:a16="http://schemas.microsoft.com/office/drawing/2014/main" val="2067720951"/>
                    </a:ext>
                  </a:extLst>
                </a:gridCol>
              </a:tblGrid>
              <a:tr h="370840">
                <a:tc>
                  <a:txBody>
                    <a:bodyPr/>
                    <a:lstStyle/>
                    <a:p>
                      <a:r>
                        <a:rPr lang="en-US" sz="1600" b="1" i="0" dirty="0">
                          <a:solidFill>
                            <a:srgbClr val="000000"/>
                          </a:solidFill>
                          <a:effectLst/>
                          <a:latin typeface="Times New Roman" panose="02020603050405020304" pitchFamily="18" charset="0"/>
                          <a:cs typeface="Times New Roman" panose="02020603050405020304" pitchFamily="18" charset="0"/>
                        </a:rPr>
                        <a:t>Topic </a:t>
                      </a:r>
                      <a:endParaRPr lang="en-US" sz="3600" dirty="0">
                        <a:effectLst/>
                        <a:latin typeface="Times New Roman" panose="02020603050405020304" pitchFamily="18" charset="0"/>
                        <a:cs typeface="Times New Roman" panose="02020603050405020304" pitchFamily="18" charset="0"/>
                      </a:endParaRPr>
                    </a:p>
                  </a:txBody>
                  <a:tcPr anchor="ctr"/>
                </a:tc>
                <a:tc>
                  <a:txBody>
                    <a:bodyPr/>
                    <a:lstStyle/>
                    <a:p>
                      <a:r>
                        <a:rPr lang="en-US" sz="1050" b="1" i="0" dirty="0">
                          <a:solidFill>
                            <a:srgbClr val="000000"/>
                          </a:solidFill>
                          <a:effectLst/>
                          <a:latin typeface="Times New Roman" panose="02020603050405020304" pitchFamily="18" charset="0"/>
                          <a:cs typeface="Times New Roman" panose="02020603050405020304" pitchFamily="18" charset="0"/>
                        </a:rPr>
                        <a:t>Item No. </a:t>
                      </a:r>
                      <a:endParaRPr lang="en-US" sz="2000" dirty="0">
                        <a:effectLst/>
                        <a:latin typeface="Times New Roman" panose="02020603050405020304" pitchFamily="18" charset="0"/>
                        <a:cs typeface="Times New Roman" panose="02020603050405020304" pitchFamily="18" charset="0"/>
                      </a:endParaRPr>
                    </a:p>
                  </a:txBody>
                  <a:tcPr anchor="ctr"/>
                </a:tc>
                <a:tc>
                  <a:txBody>
                    <a:bodyPr/>
                    <a:lstStyle/>
                    <a:p>
                      <a:r>
                        <a:rPr lang="en-US" sz="1800" b="1" i="0" dirty="0">
                          <a:solidFill>
                            <a:srgbClr val="000000"/>
                          </a:solidFill>
                          <a:effectLst/>
                          <a:latin typeface="Times New Roman" panose="02020603050405020304" pitchFamily="18" charset="0"/>
                          <a:cs typeface="Times New Roman" panose="02020603050405020304" pitchFamily="18" charset="0"/>
                        </a:rPr>
                        <a:t>Guide Questions/Description </a:t>
                      </a:r>
                      <a:endParaRPr lang="en-US" sz="4000" dirty="0">
                        <a:effectLst/>
                        <a:latin typeface="Times New Roman" panose="02020603050405020304" pitchFamily="18" charset="0"/>
                        <a:cs typeface="Times New Roman" panose="02020603050405020304" pitchFamily="18" charset="0"/>
                      </a:endParaRPr>
                    </a:p>
                  </a:txBody>
                  <a:tcPr anchor="ctr"/>
                </a:tc>
                <a:tc>
                  <a:txBody>
                    <a:bodyPr/>
                    <a:lstStyle/>
                    <a:p>
                      <a:r>
                        <a:rPr lang="en-US" sz="1050" b="1" i="0" dirty="0">
                          <a:solidFill>
                            <a:srgbClr val="000000"/>
                          </a:solidFill>
                          <a:effectLst/>
                          <a:latin typeface="Times New Roman" panose="02020603050405020304" pitchFamily="18" charset="0"/>
                          <a:cs typeface="Times New Roman" panose="02020603050405020304" pitchFamily="18" charset="0"/>
                        </a:rPr>
                        <a:t>Reported on Page No</a:t>
                      </a:r>
                      <a:endParaRPr lang="en-US" sz="2000" dirty="0">
                        <a:effectLst/>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433392053"/>
                  </a:ext>
                </a:extLst>
              </a:tr>
              <a:tr h="370840">
                <a:tc gridSpan="4">
                  <a:txBody>
                    <a:bodyPr/>
                    <a:lstStyle/>
                    <a:p>
                      <a:pPr marL="0" algn="l" defTabSz="914400" rtl="0" eaLnBrk="1" latinLnBrk="0" hangingPunct="1"/>
                      <a:r>
                        <a:rPr lang="en-US" sz="2000" b="1" i="1" kern="1200" dirty="0">
                          <a:solidFill>
                            <a:srgbClr val="000000"/>
                          </a:solidFill>
                          <a:effectLst/>
                          <a:latin typeface="Times New Roman" panose="02020603050405020304" pitchFamily="18" charset="0"/>
                          <a:ea typeface="+mn-ea"/>
                          <a:cs typeface="Times New Roman" panose="02020603050405020304" pitchFamily="18" charset="0"/>
                        </a:rPr>
                        <a:t>Setting</a:t>
                      </a:r>
                    </a:p>
                  </a:txBody>
                  <a:tcPr anchor="ctr">
                    <a:solidFill>
                      <a:schemeClr val="accent1">
                        <a:lumMod val="40000"/>
                        <a:lumOff val="60000"/>
                      </a:schemeClr>
                    </a:solidFill>
                  </a:tcPr>
                </a:tc>
                <a:tc hMerge="1">
                  <a:txBody>
                    <a:bodyPr/>
                    <a:lstStyle/>
                    <a:p>
                      <a:endParaRPr lang="en-US" dirty="0">
                        <a:effectLst/>
                      </a:endParaRPr>
                    </a:p>
                  </a:txBody>
                  <a:tcPr anchor="ctr"/>
                </a:tc>
                <a:tc hMerge="1">
                  <a:txBody>
                    <a:bodyPr/>
                    <a:lstStyle/>
                    <a:p>
                      <a:endParaRPr lang="en-US" dirty="0">
                        <a:effectLst/>
                      </a:endParaRPr>
                    </a:p>
                  </a:txBody>
                  <a:tcPr anchor="ctr"/>
                </a:tc>
                <a:tc hMerge="1">
                  <a:txBody>
                    <a:bodyPr/>
                    <a:lstStyle/>
                    <a:p>
                      <a:endParaRPr lang="en-US"/>
                    </a:p>
                  </a:txBody>
                  <a:tcPr/>
                </a:tc>
                <a:extLst>
                  <a:ext uri="{0D108BD9-81ED-4DB2-BD59-A6C34878D82A}">
                    <a16:rowId xmlns:a16="http://schemas.microsoft.com/office/drawing/2014/main" val="2597110757"/>
                  </a:ext>
                </a:extLst>
              </a:tr>
              <a:tr h="370840">
                <a:tc>
                  <a:txBody>
                    <a:bodyPr/>
                    <a:lstStyle/>
                    <a:p>
                      <a:r>
                        <a:rPr lang="en-US" sz="2000" b="0" i="0" kern="1200" dirty="0">
                          <a:solidFill>
                            <a:srgbClr val="000000"/>
                          </a:solidFill>
                          <a:effectLst/>
                          <a:latin typeface="Times New Roman" panose="02020603050405020304" pitchFamily="18" charset="0"/>
                          <a:ea typeface="+mn-ea"/>
                          <a:cs typeface="Times New Roman" panose="02020603050405020304" pitchFamily="18" charset="0"/>
                        </a:rPr>
                        <a:t>Setting of data collection </a:t>
                      </a:r>
                    </a:p>
                  </a:txBody>
                  <a:tcPr anchor="ctr"/>
                </a:tc>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14 </a:t>
                      </a:r>
                    </a:p>
                  </a:txBody>
                  <a:tcPr anchor="ctr"/>
                </a:tc>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Where was the data collected? e.g. home, clinic, workplace</a:t>
                      </a:r>
                    </a:p>
                  </a:txBody>
                  <a:tcPr anchor="ctr"/>
                </a:tc>
                <a:tc>
                  <a:txBody>
                    <a:bodyPr/>
                    <a:lstStyle/>
                    <a:p>
                      <a:endParaRPr lang="en-US" dirty="0"/>
                    </a:p>
                  </a:txBody>
                  <a:tcPr/>
                </a:tc>
                <a:extLst>
                  <a:ext uri="{0D108BD9-81ED-4DB2-BD59-A6C34878D82A}">
                    <a16:rowId xmlns:a16="http://schemas.microsoft.com/office/drawing/2014/main" val="3240953011"/>
                  </a:ext>
                </a:extLst>
              </a:tr>
              <a:tr h="370840">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Presence of nonparticipants</a:t>
                      </a:r>
                    </a:p>
                  </a:txBody>
                  <a:tcPr anchor="ctr"/>
                </a:tc>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15 </a:t>
                      </a:r>
                    </a:p>
                  </a:txBody>
                  <a:tcPr anchor="ctr"/>
                </a:tc>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Was anyone else present besides the participants and researchers?</a:t>
                      </a:r>
                    </a:p>
                  </a:txBody>
                  <a:tcPr anchor="ctr"/>
                </a:tc>
                <a:tc>
                  <a:txBody>
                    <a:bodyPr/>
                    <a:lstStyle/>
                    <a:p>
                      <a:endParaRPr lang="en-US" dirty="0"/>
                    </a:p>
                  </a:txBody>
                  <a:tcPr/>
                </a:tc>
                <a:extLst>
                  <a:ext uri="{0D108BD9-81ED-4DB2-BD59-A6C34878D82A}">
                    <a16:rowId xmlns:a16="http://schemas.microsoft.com/office/drawing/2014/main" val="2600664189"/>
                  </a:ext>
                </a:extLst>
              </a:tr>
              <a:tr h="370840">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Description of sample </a:t>
                      </a:r>
                    </a:p>
                  </a:txBody>
                  <a:tcPr anchor="ctr"/>
                </a:tc>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16 </a:t>
                      </a:r>
                    </a:p>
                  </a:txBody>
                  <a:tcPr anchor="ctr"/>
                </a:tc>
                <a:tc>
                  <a:txBody>
                    <a:bodyPr/>
                    <a:lstStyle/>
                    <a:p>
                      <a:r>
                        <a:rPr lang="en-US" sz="2000" b="0" i="0" kern="1200" dirty="0">
                          <a:solidFill>
                            <a:srgbClr val="000000"/>
                          </a:solidFill>
                          <a:effectLst/>
                          <a:latin typeface="Times New Roman" panose="02020603050405020304" pitchFamily="18" charset="0"/>
                          <a:ea typeface="+mn-ea"/>
                          <a:cs typeface="Times New Roman" panose="02020603050405020304" pitchFamily="18" charset="0"/>
                        </a:rPr>
                        <a:t>What are the important characteristics of the sample? e.g. demographic data, date</a:t>
                      </a:r>
                    </a:p>
                  </a:txBody>
                  <a:tcPr anchor="ctr"/>
                </a:tc>
                <a:tc>
                  <a:txBody>
                    <a:bodyPr/>
                    <a:lstStyle/>
                    <a:p>
                      <a:endParaRPr lang="en-US" dirty="0"/>
                    </a:p>
                  </a:txBody>
                  <a:tcPr/>
                </a:tc>
                <a:extLst>
                  <a:ext uri="{0D108BD9-81ED-4DB2-BD59-A6C34878D82A}">
                    <a16:rowId xmlns:a16="http://schemas.microsoft.com/office/drawing/2014/main" val="58081639"/>
                  </a:ext>
                </a:extLst>
              </a:tr>
            </a:tbl>
          </a:graphicData>
        </a:graphic>
      </p:graphicFrame>
      <p:sp>
        <p:nvSpPr>
          <p:cNvPr id="3" name="Slide Number Placeholder 2"/>
          <p:cNvSpPr>
            <a:spLocks noGrp="1"/>
          </p:cNvSpPr>
          <p:nvPr>
            <p:ph type="sldNum" sz="quarter" idx="12"/>
          </p:nvPr>
        </p:nvSpPr>
        <p:spPr/>
        <p:txBody>
          <a:bodyPr/>
          <a:lstStyle/>
          <a:p>
            <a:fld id="{97A0D358-907F-4E83-AF7E-68F68E4B50E3}" type="slidenum">
              <a:rPr lang="en-US" smtClean="0"/>
              <a:t>37</a:t>
            </a:fld>
            <a:endParaRPr lang="en-US"/>
          </a:p>
        </p:txBody>
      </p:sp>
    </p:spTree>
    <p:extLst>
      <p:ext uri="{BB962C8B-B14F-4D97-AF65-F5344CB8AC3E}">
        <p14:creationId xmlns:p14="http://schemas.microsoft.com/office/powerpoint/2010/main" val="32314922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137" y="169182"/>
            <a:ext cx="11364686" cy="1325563"/>
          </a:xfrm>
        </p:spPr>
        <p:txBody>
          <a:bodyPr>
            <a:normAutofit/>
          </a:bodyPr>
          <a:lstStyle/>
          <a:p>
            <a:pPr algn="ctr"/>
            <a:r>
              <a:rPr lang="en-US" sz="3900" b="1" dirty="0">
                <a:latin typeface="Times New Roman" panose="02020603050405020304" pitchFamily="18" charset="0"/>
                <a:cs typeface="Times New Roman" panose="02020603050405020304" pitchFamily="18" charset="0"/>
              </a:rPr>
              <a:t>Domain 2: Study design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64925811"/>
              </p:ext>
            </p:extLst>
          </p:nvPr>
        </p:nvGraphicFramePr>
        <p:xfrm>
          <a:off x="639590" y="1494745"/>
          <a:ext cx="10998690" cy="4800600"/>
        </p:xfrm>
        <a:graphic>
          <a:graphicData uri="http://schemas.openxmlformats.org/drawingml/2006/table">
            <a:tbl>
              <a:tblPr firstRow="1" bandRow="1">
                <a:tableStyleId>{5940675A-B579-460E-94D1-54222C63F5DA}</a:tableStyleId>
              </a:tblPr>
              <a:tblGrid>
                <a:gridCol w="2626124">
                  <a:extLst>
                    <a:ext uri="{9D8B030D-6E8A-4147-A177-3AD203B41FA5}">
                      <a16:colId xmlns:a16="http://schemas.microsoft.com/office/drawing/2014/main" val="258688461"/>
                    </a:ext>
                  </a:extLst>
                </a:gridCol>
                <a:gridCol w="587103">
                  <a:extLst>
                    <a:ext uri="{9D8B030D-6E8A-4147-A177-3AD203B41FA5}">
                      <a16:colId xmlns:a16="http://schemas.microsoft.com/office/drawing/2014/main" val="125105764"/>
                    </a:ext>
                  </a:extLst>
                </a:gridCol>
                <a:gridCol w="6753497">
                  <a:extLst>
                    <a:ext uri="{9D8B030D-6E8A-4147-A177-3AD203B41FA5}">
                      <a16:colId xmlns:a16="http://schemas.microsoft.com/office/drawing/2014/main" val="316955237"/>
                    </a:ext>
                  </a:extLst>
                </a:gridCol>
                <a:gridCol w="1031966">
                  <a:extLst>
                    <a:ext uri="{9D8B030D-6E8A-4147-A177-3AD203B41FA5}">
                      <a16:colId xmlns:a16="http://schemas.microsoft.com/office/drawing/2014/main" val="2067720951"/>
                    </a:ext>
                  </a:extLst>
                </a:gridCol>
              </a:tblGrid>
              <a:tr h="370840">
                <a:tc>
                  <a:txBody>
                    <a:bodyPr/>
                    <a:lstStyle/>
                    <a:p>
                      <a:r>
                        <a:rPr lang="en-US" sz="1600" b="1" i="0" dirty="0">
                          <a:solidFill>
                            <a:srgbClr val="000000"/>
                          </a:solidFill>
                          <a:effectLst/>
                          <a:latin typeface="Times New Roman" panose="02020603050405020304" pitchFamily="18" charset="0"/>
                          <a:cs typeface="Times New Roman" panose="02020603050405020304" pitchFamily="18" charset="0"/>
                        </a:rPr>
                        <a:t>Topic </a:t>
                      </a:r>
                      <a:endParaRPr lang="en-US" sz="3600" dirty="0">
                        <a:effectLst/>
                        <a:latin typeface="Times New Roman" panose="02020603050405020304" pitchFamily="18" charset="0"/>
                        <a:cs typeface="Times New Roman" panose="02020603050405020304" pitchFamily="18" charset="0"/>
                      </a:endParaRPr>
                    </a:p>
                  </a:txBody>
                  <a:tcPr anchor="ctr"/>
                </a:tc>
                <a:tc>
                  <a:txBody>
                    <a:bodyPr/>
                    <a:lstStyle/>
                    <a:p>
                      <a:r>
                        <a:rPr lang="en-US" sz="1050" b="1" i="0" dirty="0">
                          <a:solidFill>
                            <a:srgbClr val="000000"/>
                          </a:solidFill>
                          <a:effectLst/>
                          <a:latin typeface="Times New Roman" panose="02020603050405020304" pitchFamily="18" charset="0"/>
                          <a:cs typeface="Times New Roman" panose="02020603050405020304" pitchFamily="18" charset="0"/>
                        </a:rPr>
                        <a:t>Item No. </a:t>
                      </a:r>
                      <a:endParaRPr lang="en-US" sz="2000" dirty="0">
                        <a:effectLst/>
                        <a:latin typeface="Times New Roman" panose="02020603050405020304" pitchFamily="18" charset="0"/>
                        <a:cs typeface="Times New Roman" panose="02020603050405020304" pitchFamily="18" charset="0"/>
                      </a:endParaRPr>
                    </a:p>
                  </a:txBody>
                  <a:tcPr anchor="ctr"/>
                </a:tc>
                <a:tc>
                  <a:txBody>
                    <a:bodyPr/>
                    <a:lstStyle/>
                    <a:p>
                      <a:r>
                        <a:rPr lang="en-US" sz="1800" b="1" i="0" dirty="0">
                          <a:solidFill>
                            <a:srgbClr val="000000"/>
                          </a:solidFill>
                          <a:effectLst/>
                          <a:latin typeface="Times New Roman" panose="02020603050405020304" pitchFamily="18" charset="0"/>
                          <a:cs typeface="Times New Roman" panose="02020603050405020304" pitchFamily="18" charset="0"/>
                        </a:rPr>
                        <a:t>Guide Questions/Description </a:t>
                      </a:r>
                      <a:endParaRPr lang="en-US" sz="4000" dirty="0">
                        <a:effectLst/>
                        <a:latin typeface="Times New Roman" panose="02020603050405020304" pitchFamily="18" charset="0"/>
                        <a:cs typeface="Times New Roman" panose="02020603050405020304" pitchFamily="18" charset="0"/>
                      </a:endParaRPr>
                    </a:p>
                  </a:txBody>
                  <a:tcPr anchor="ctr"/>
                </a:tc>
                <a:tc>
                  <a:txBody>
                    <a:bodyPr/>
                    <a:lstStyle/>
                    <a:p>
                      <a:r>
                        <a:rPr lang="en-US" sz="1050" b="1" i="0" dirty="0">
                          <a:solidFill>
                            <a:srgbClr val="000000"/>
                          </a:solidFill>
                          <a:effectLst/>
                          <a:latin typeface="Times New Roman" panose="02020603050405020304" pitchFamily="18" charset="0"/>
                          <a:cs typeface="Times New Roman" panose="02020603050405020304" pitchFamily="18" charset="0"/>
                        </a:rPr>
                        <a:t>Reported on Page No</a:t>
                      </a:r>
                      <a:endParaRPr lang="en-US" sz="2000" dirty="0">
                        <a:effectLst/>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433392053"/>
                  </a:ext>
                </a:extLst>
              </a:tr>
              <a:tr h="370840">
                <a:tc gridSpan="4">
                  <a:txBody>
                    <a:bodyPr/>
                    <a:lstStyle/>
                    <a:p>
                      <a:pPr marL="0" algn="l" defTabSz="914400" rtl="0" eaLnBrk="1" latinLnBrk="0" hangingPunct="1"/>
                      <a:r>
                        <a:rPr lang="en-US" sz="2000" b="1" i="1" kern="1200" dirty="0">
                          <a:solidFill>
                            <a:srgbClr val="000000"/>
                          </a:solidFill>
                          <a:effectLst/>
                          <a:latin typeface="Times New Roman" panose="02020603050405020304" pitchFamily="18" charset="0"/>
                          <a:ea typeface="+mn-ea"/>
                          <a:cs typeface="Times New Roman" panose="02020603050405020304" pitchFamily="18" charset="0"/>
                        </a:rPr>
                        <a:t>Data collection</a:t>
                      </a:r>
                    </a:p>
                  </a:txBody>
                  <a:tcPr anchor="ctr">
                    <a:solidFill>
                      <a:schemeClr val="accent1">
                        <a:lumMod val="40000"/>
                        <a:lumOff val="60000"/>
                      </a:schemeClr>
                    </a:solidFill>
                  </a:tcPr>
                </a:tc>
                <a:tc hMerge="1">
                  <a:txBody>
                    <a:bodyPr/>
                    <a:lstStyle/>
                    <a:p>
                      <a:endParaRPr lang="en-US"/>
                    </a:p>
                  </a:txBody>
                  <a:tcPr/>
                </a:tc>
                <a:tc hMerge="1">
                  <a:txBody>
                    <a:bodyPr/>
                    <a:lstStyle/>
                    <a:p>
                      <a:endParaRPr lang="en-US" dirty="0">
                        <a:effectLst/>
                      </a:endParaRPr>
                    </a:p>
                  </a:txBody>
                  <a:tcPr anchor="ctr"/>
                </a:tc>
                <a:tc hMerge="1">
                  <a:txBody>
                    <a:bodyPr/>
                    <a:lstStyle/>
                    <a:p>
                      <a:endParaRPr lang="en-US"/>
                    </a:p>
                  </a:txBody>
                  <a:tcPr/>
                </a:tc>
                <a:extLst>
                  <a:ext uri="{0D108BD9-81ED-4DB2-BD59-A6C34878D82A}">
                    <a16:rowId xmlns:a16="http://schemas.microsoft.com/office/drawing/2014/main" val="2597110757"/>
                  </a:ext>
                </a:extLst>
              </a:tr>
              <a:tr h="370840">
                <a:tc>
                  <a:txBody>
                    <a:bodyPr/>
                    <a:lstStyle/>
                    <a:p>
                      <a:r>
                        <a:rPr lang="en-US" sz="2000" b="0" i="0" dirty="0">
                          <a:solidFill>
                            <a:srgbClr val="000000"/>
                          </a:solidFill>
                          <a:effectLst/>
                          <a:latin typeface="Times New Roman" panose="02020603050405020304" pitchFamily="18" charset="0"/>
                          <a:cs typeface="Times New Roman" panose="02020603050405020304" pitchFamily="18" charset="0"/>
                        </a:rPr>
                        <a:t>Interview guide </a:t>
                      </a:r>
                      <a:endParaRPr lang="en-US" sz="2000" dirty="0">
                        <a:effectLst/>
                        <a:latin typeface="Times New Roman" panose="02020603050405020304" pitchFamily="18" charset="0"/>
                        <a:cs typeface="Times New Roman" panose="02020603050405020304" pitchFamily="18" charset="0"/>
                      </a:endParaRPr>
                    </a:p>
                  </a:txBody>
                  <a:tcPr anchor="ctr"/>
                </a:tc>
                <a:tc>
                  <a:txBody>
                    <a:bodyPr/>
                    <a:lstStyle/>
                    <a:p>
                      <a:r>
                        <a:rPr lang="en-US" sz="2000" b="0" i="0">
                          <a:solidFill>
                            <a:srgbClr val="000000"/>
                          </a:solidFill>
                          <a:effectLst/>
                          <a:latin typeface="Times New Roman" panose="02020603050405020304" pitchFamily="18" charset="0"/>
                          <a:cs typeface="Times New Roman" panose="02020603050405020304" pitchFamily="18" charset="0"/>
                        </a:rPr>
                        <a:t>17 </a:t>
                      </a:r>
                      <a:endParaRPr lang="en-US" sz="2000">
                        <a:effectLst/>
                        <a:latin typeface="Times New Roman" panose="02020603050405020304" pitchFamily="18" charset="0"/>
                        <a:cs typeface="Times New Roman" panose="02020603050405020304" pitchFamily="18" charset="0"/>
                      </a:endParaRPr>
                    </a:p>
                  </a:txBody>
                  <a:tcPr anchor="ctr"/>
                </a:tc>
                <a:tc>
                  <a:txBody>
                    <a:bodyPr/>
                    <a:lstStyle/>
                    <a:p>
                      <a:r>
                        <a:rPr lang="en-US" sz="2000" b="0" i="0">
                          <a:solidFill>
                            <a:srgbClr val="000000"/>
                          </a:solidFill>
                          <a:effectLst/>
                          <a:latin typeface="Times New Roman" panose="02020603050405020304" pitchFamily="18" charset="0"/>
                          <a:cs typeface="Times New Roman" panose="02020603050405020304" pitchFamily="18" charset="0"/>
                        </a:rPr>
                        <a:t>Were questions, prompts, guides provided by the authors? Was it pilot tested?</a:t>
                      </a:r>
                      <a:endParaRPr lang="en-US" sz="2000">
                        <a:effectLst/>
                        <a:latin typeface="Times New Roman" panose="02020603050405020304" pitchFamily="18" charset="0"/>
                        <a:cs typeface="Times New Roman" panose="02020603050405020304" pitchFamily="18" charset="0"/>
                      </a:endParaRPr>
                    </a:p>
                  </a:txBody>
                  <a:tcPr anchor="ctr"/>
                </a:tc>
                <a:tc>
                  <a:txBody>
                    <a:bodyPr/>
                    <a:lstStyle/>
                    <a:p>
                      <a:endParaRPr lang="en-US" dirty="0"/>
                    </a:p>
                  </a:txBody>
                  <a:tcPr/>
                </a:tc>
                <a:extLst>
                  <a:ext uri="{0D108BD9-81ED-4DB2-BD59-A6C34878D82A}">
                    <a16:rowId xmlns:a16="http://schemas.microsoft.com/office/drawing/2014/main" val="3240953011"/>
                  </a:ext>
                </a:extLst>
              </a:tr>
              <a:tr h="370840">
                <a:tc>
                  <a:txBody>
                    <a:bodyPr/>
                    <a:lstStyle/>
                    <a:p>
                      <a:r>
                        <a:rPr lang="en-US" sz="2000" b="0" i="0" dirty="0">
                          <a:solidFill>
                            <a:srgbClr val="000000"/>
                          </a:solidFill>
                          <a:effectLst/>
                          <a:latin typeface="Times New Roman" panose="02020603050405020304" pitchFamily="18" charset="0"/>
                          <a:cs typeface="Times New Roman" panose="02020603050405020304" pitchFamily="18" charset="0"/>
                        </a:rPr>
                        <a:t>Repeat interviews </a:t>
                      </a:r>
                      <a:endParaRPr lang="en-US" sz="2000" dirty="0">
                        <a:effectLst/>
                        <a:latin typeface="Times New Roman" panose="02020603050405020304" pitchFamily="18" charset="0"/>
                        <a:cs typeface="Times New Roman" panose="02020603050405020304" pitchFamily="18" charset="0"/>
                      </a:endParaRPr>
                    </a:p>
                  </a:txBody>
                  <a:tcPr anchor="ctr"/>
                </a:tc>
                <a:tc>
                  <a:txBody>
                    <a:bodyPr/>
                    <a:lstStyle/>
                    <a:p>
                      <a:r>
                        <a:rPr lang="en-US" sz="2000" b="0" i="0">
                          <a:solidFill>
                            <a:srgbClr val="000000"/>
                          </a:solidFill>
                          <a:effectLst/>
                          <a:latin typeface="Times New Roman" panose="02020603050405020304" pitchFamily="18" charset="0"/>
                          <a:cs typeface="Times New Roman" panose="02020603050405020304" pitchFamily="18" charset="0"/>
                        </a:rPr>
                        <a:t>18 </a:t>
                      </a:r>
                      <a:endParaRPr lang="en-US" sz="2000">
                        <a:effectLst/>
                        <a:latin typeface="Times New Roman" panose="02020603050405020304" pitchFamily="18" charset="0"/>
                        <a:cs typeface="Times New Roman" panose="02020603050405020304" pitchFamily="18" charset="0"/>
                      </a:endParaRPr>
                    </a:p>
                  </a:txBody>
                  <a:tcPr anchor="ctr"/>
                </a:tc>
                <a:tc>
                  <a:txBody>
                    <a:bodyPr/>
                    <a:lstStyle/>
                    <a:p>
                      <a:r>
                        <a:rPr lang="en-US" sz="2000" b="0" i="0">
                          <a:solidFill>
                            <a:srgbClr val="000000"/>
                          </a:solidFill>
                          <a:effectLst/>
                          <a:latin typeface="Times New Roman" panose="02020603050405020304" pitchFamily="18" charset="0"/>
                          <a:cs typeface="Times New Roman" panose="02020603050405020304" pitchFamily="18" charset="0"/>
                        </a:rPr>
                        <a:t>Were repeat inter views carried out? If yes, how many?</a:t>
                      </a:r>
                      <a:endParaRPr lang="en-US" sz="2000">
                        <a:effectLst/>
                        <a:latin typeface="Times New Roman" panose="02020603050405020304" pitchFamily="18" charset="0"/>
                        <a:cs typeface="Times New Roman" panose="02020603050405020304" pitchFamily="18" charset="0"/>
                      </a:endParaRPr>
                    </a:p>
                  </a:txBody>
                  <a:tcPr anchor="ctr"/>
                </a:tc>
                <a:tc>
                  <a:txBody>
                    <a:bodyPr/>
                    <a:lstStyle/>
                    <a:p>
                      <a:endParaRPr lang="en-US" dirty="0"/>
                    </a:p>
                  </a:txBody>
                  <a:tcPr/>
                </a:tc>
                <a:extLst>
                  <a:ext uri="{0D108BD9-81ED-4DB2-BD59-A6C34878D82A}">
                    <a16:rowId xmlns:a16="http://schemas.microsoft.com/office/drawing/2014/main" val="2600664189"/>
                  </a:ext>
                </a:extLst>
              </a:tr>
              <a:tr h="370840">
                <a:tc>
                  <a:txBody>
                    <a:bodyPr/>
                    <a:lstStyle/>
                    <a:p>
                      <a:r>
                        <a:rPr lang="en-US" sz="2000" b="0" i="0" dirty="0">
                          <a:solidFill>
                            <a:srgbClr val="000000"/>
                          </a:solidFill>
                          <a:effectLst/>
                          <a:latin typeface="Times New Roman" panose="02020603050405020304" pitchFamily="18" charset="0"/>
                          <a:cs typeface="Times New Roman" panose="02020603050405020304" pitchFamily="18" charset="0"/>
                        </a:rPr>
                        <a:t>Audio/visual recording </a:t>
                      </a:r>
                      <a:endParaRPr lang="en-US" sz="2000" dirty="0">
                        <a:effectLst/>
                        <a:latin typeface="Times New Roman" panose="02020603050405020304" pitchFamily="18" charset="0"/>
                        <a:cs typeface="Times New Roman" panose="02020603050405020304" pitchFamily="18" charset="0"/>
                      </a:endParaRPr>
                    </a:p>
                  </a:txBody>
                  <a:tcPr anchor="ctr"/>
                </a:tc>
                <a:tc>
                  <a:txBody>
                    <a:bodyPr/>
                    <a:lstStyle/>
                    <a:p>
                      <a:r>
                        <a:rPr lang="en-US" sz="2000" b="0" i="0">
                          <a:solidFill>
                            <a:srgbClr val="000000"/>
                          </a:solidFill>
                          <a:effectLst/>
                          <a:latin typeface="Times New Roman" panose="02020603050405020304" pitchFamily="18" charset="0"/>
                          <a:cs typeface="Times New Roman" panose="02020603050405020304" pitchFamily="18" charset="0"/>
                        </a:rPr>
                        <a:t>19 </a:t>
                      </a:r>
                      <a:endParaRPr lang="en-US" sz="2000">
                        <a:effectLst/>
                        <a:latin typeface="Times New Roman" panose="02020603050405020304" pitchFamily="18" charset="0"/>
                        <a:cs typeface="Times New Roman" panose="02020603050405020304" pitchFamily="18" charset="0"/>
                      </a:endParaRPr>
                    </a:p>
                  </a:txBody>
                  <a:tcPr anchor="ctr"/>
                </a:tc>
                <a:tc>
                  <a:txBody>
                    <a:bodyPr/>
                    <a:lstStyle/>
                    <a:p>
                      <a:r>
                        <a:rPr lang="en-US" sz="2000" b="0" i="0" dirty="0">
                          <a:solidFill>
                            <a:srgbClr val="000000"/>
                          </a:solidFill>
                          <a:effectLst/>
                          <a:latin typeface="Times New Roman" panose="02020603050405020304" pitchFamily="18" charset="0"/>
                          <a:cs typeface="Times New Roman" panose="02020603050405020304" pitchFamily="18" charset="0"/>
                        </a:rPr>
                        <a:t>Did the research use audio or visual recording to collect the data?</a:t>
                      </a:r>
                      <a:endParaRPr lang="en-US" sz="2000" dirty="0">
                        <a:effectLst/>
                        <a:latin typeface="Times New Roman" panose="02020603050405020304" pitchFamily="18" charset="0"/>
                        <a:cs typeface="Times New Roman" panose="02020603050405020304" pitchFamily="18" charset="0"/>
                      </a:endParaRPr>
                    </a:p>
                  </a:txBody>
                  <a:tcPr anchor="ctr"/>
                </a:tc>
                <a:tc>
                  <a:txBody>
                    <a:bodyPr/>
                    <a:lstStyle/>
                    <a:p>
                      <a:endParaRPr lang="en-US" dirty="0"/>
                    </a:p>
                  </a:txBody>
                  <a:tcPr/>
                </a:tc>
                <a:extLst>
                  <a:ext uri="{0D108BD9-81ED-4DB2-BD59-A6C34878D82A}">
                    <a16:rowId xmlns:a16="http://schemas.microsoft.com/office/drawing/2014/main" val="58081639"/>
                  </a:ext>
                </a:extLst>
              </a:tr>
              <a:tr h="370840">
                <a:tc>
                  <a:txBody>
                    <a:bodyPr/>
                    <a:lstStyle/>
                    <a:p>
                      <a:r>
                        <a:rPr lang="en-US" sz="2000" b="0" i="0">
                          <a:solidFill>
                            <a:srgbClr val="000000"/>
                          </a:solidFill>
                          <a:effectLst/>
                          <a:latin typeface="Times New Roman" panose="02020603050405020304" pitchFamily="18" charset="0"/>
                          <a:cs typeface="Times New Roman" panose="02020603050405020304" pitchFamily="18" charset="0"/>
                        </a:rPr>
                        <a:t>Field notes </a:t>
                      </a:r>
                      <a:endParaRPr lang="en-US" sz="2000">
                        <a:effectLst/>
                        <a:latin typeface="Times New Roman" panose="02020603050405020304" pitchFamily="18" charset="0"/>
                        <a:cs typeface="Times New Roman" panose="02020603050405020304" pitchFamily="18" charset="0"/>
                      </a:endParaRPr>
                    </a:p>
                  </a:txBody>
                  <a:tcPr anchor="ctr"/>
                </a:tc>
                <a:tc>
                  <a:txBody>
                    <a:bodyPr/>
                    <a:lstStyle/>
                    <a:p>
                      <a:r>
                        <a:rPr lang="en-US" sz="2000" b="0" i="0">
                          <a:solidFill>
                            <a:srgbClr val="000000"/>
                          </a:solidFill>
                          <a:effectLst/>
                          <a:latin typeface="Times New Roman" panose="02020603050405020304" pitchFamily="18" charset="0"/>
                          <a:cs typeface="Times New Roman" panose="02020603050405020304" pitchFamily="18" charset="0"/>
                        </a:rPr>
                        <a:t>20 </a:t>
                      </a:r>
                      <a:endParaRPr lang="en-US" sz="2000">
                        <a:effectLst/>
                        <a:latin typeface="Times New Roman" panose="02020603050405020304" pitchFamily="18" charset="0"/>
                        <a:cs typeface="Times New Roman" panose="02020603050405020304" pitchFamily="18" charset="0"/>
                      </a:endParaRPr>
                    </a:p>
                  </a:txBody>
                  <a:tcPr anchor="ctr"/>
                </a:tc>
                <a:tc>
                  <a:txBody>
                    <a:bodyPr/>
                    <a:lstStyle/>
                    <a:p>
                      <a:r>
                        <a:rPr lang="en-US" sz="2000" b="0" i="0" dirty="0">
                          <a:solidFill>
                            <a:srgbClr val="000000"/>
                          </a:solidFill>
                          <a:effectLst/>
                          <a:latin typeface="Times New Roman" panose="02020603050405020304" pitchFamily="18" charset="0"/>
                          <a:cs typeface="Times New Roman" panose="02020603050405020304" pitchFamily="18" charset="0"/>
                        </a:rPr>
                        <a:t>Were field notes made during and/or after the inter view or focus group?</a:t>
                      </a:r>
                      <a:endParaRPr lang="en-US" sz="2000" dirty="0">
                        <a:effectLst/>
                        <a:latin typeface="Times New Roman" panose="02020603050405020304" pitchFamily="18" charset="0"/>
                        <a:cs typeface="Times New Roman" panose="02020603050405020304" pitchFamily="18" charset="0"/>
                      </a:endParaRPr>
                    </a:p>
                  </a:txBody>
                  <a:tcPr anchor="ctr"/>
                </a:tc>
                <a:tc>
                  <a:txBody>
                    <a:bodyPr/>
                    <a:lstStyle/>
                    <a:p>
                      <a:endParaRPr lang="en-US" dirty="0"/>
                    </a:p>
                  </a:txBody>
                  <a:tcPr/>
                </a:tc>
                <a:extLst>
                  <a:ext uri="{0D108BD9-81ED-4DB2-BD59-A6C34878D82A}">
                    <a16:rowId xmlns:a16="http://schemas.microsoft.com/office/drawing/2014/main" val="410746656"/>
                  </a:ext>
                </a:extLst>
              </a:tr>
              <a:tr h="370840">
                <a:tc>
                  <a:txBody>
                    <a:bodyPr/>
                    <a:lstStyle/>
                    <a:p>
                      <a:r>
                        <a:rPr lang="en-US" sz="2000" b="0" i="0">
                          <a:solidFill>
                            <a:srgbClr val="000000"/>
                          </a:solidFill>
                          <a:effectLst/>
                          <a:latin typeface="Times New Roman" panose="02020603050405020304" pitchFamily="18" charset="0"/>
                          <a:cs typeface="Times New Roman" panose="02020603050405020304" pitchFamily="18" charset="0"/>
                        </a:rPr>
                        <a:t>Duration </a:t>
                      </a:r>
                      <a:endParaRPr lang="en-US" sz="2000">
                        <a:effectLst/>
                        <a:latin typeface="Times New Roman" panose="02020603050405020304" pitchFamily="18" charset="0"/>
                        <a:cs typeface="Times New Roman" panose="02020603050405020304" pitchFamily="18" charset="0"/>
                      </a:endParaRPr>
                    </a:p>
                  </a:txBody>
                  <a:tcPr anchor="ctr"/>
                </a:tc>
                <a:tc>
                  <a:txBody>
                    <a:bodyPr/>
                    <a:lstStyle/>
                    <a:p>
                      <a:r>
                        <a:rPr lang="en-US" sz="2000" b="0" i="0">
                          <a:solidFill>
                            <a:srgbClr val="000000"/>
                          </a:solidFill>
                          <a:effectLst/>
                          <a:latin typeface="Times New Roman" panose="02020603050405020304" pitchFamily="18" charset="0"/>
                          <a:cs typeface="Times New Roman" panose="02020603050405020304" pitchFamily="18" charset="0"/>
                        </a:rPr>
                        <a:t>21 </a:t>
                      </a:r>
                      <a:endParaRPr lang="en-US" sz="2000">
                        <a:effectLst/>
                        <a:latin typeface="Times New Roman" panose="02020603050405020304" pitchFamily="18" charset="0"/>
                        <a:cs typeface="Times New Roman" panose="02020603050405020304" pitchFamily="18" charset="0"/>
                      </a:endParaRPr>
                    </a:p>
                  </a:txBody>
                  <a:tcPr anchor="ctr"/>
                </a:tc>
                <a:tc>
                  <a:txBody>
                    <a:bodyPr/>
                    <a:lstStyle/>
                    <a:p>
                      <a:r>
                        <a:rPr lang="en-US" sz="2000" b="0" i="0" dirty="0">
                          <a:solidFill>
                            <a:srgbClr val="000000"/>
                          </a:solidFill>
                          <a:effectLst/>
                          <a:latin typeface="Times New Roman" panose="02020603050405020304" pitchFamily="18" charset="0"/>
                          <a:cs typeface="Times New Roman" panose="02020603050405020304" pitchFamily="18" charset="0"/>
                        </a:rPr>
                        <a:t>What was the duration of the inter views or focus group?</a:t>
                      </a:r>
                      <a:endParaRPr lang="en-US" sz="2000" dirty="0">
                        <a:effectLst/>
                        <a:latin typeface="Times New Roman" panose="02020603050405020304" pitchFamily="18" charset="0"/>
                        <a:cs typeface="Times New Roman" panose="02020603050405020304" pitchFamily="18" charset="0"/>
                      </a:endParaRPr>
                    </a:p>
                  </a:txBody>
                  <a:tcPr anchor="ctr"/>
                </a:tc>
                <a:tc>
                  <a:txBody>
                    <a:bodyPr/>
                    <a:lstStyle/>
                    <a:p>
                      <a:endParaRPr lang="en-US" dirty="0"/>
                    </a:p>
                  </a:txBody>
                  <a:tcPr/>
                </a:tc>
                <a:extLst>
                  <a:ext uri="{0D108BD9-81ED-4DB2-BD59-A6C34878D82A}">
                    <a16:rowId xmlns:a16="http://schemas.microsoft.com/office/drawing/2014/main" val="35954901"/>
                  </a:ext>
                </a:extLst>
              </a:tr>
              <a:tr h="370840">
                <a:tc>
                  <a:txBody>
                    <a:bodyPr/>
                    <a:lstStyle/>
                    <a:p>
                      <a:r>
                        <a:rPr lang="en-US" sz="2000" b="0" i="0">
                          <a:solidFill>
                            <a:srgbClr val="000000"/>
                          </a:solidFill>
                          <a:effectLst/>
                          <a:latin typeface="Times New Roman" panose="02020603050405020304" pitchFamily="18" charset="0"/>
                          <a:cs typeface="Times New Roman" panose="02020603050405020304" pitchFamily="18" charset="0"/>
                        </a:rPr>
                        <a:t>Data saturation </a:t>
                      </a:r>
                      <a:endParaRPr lang="en-US" sz="2000">
                        <a:effectLst/>
                        <a:latin typeface="Times New Roman" panose="02020603050405020304" pitchFamily="18" charset="0"/>
                        <a:cs typeface="Times New Roman" panose="02020603050405020304" pitchFamily="18" charset="0"/>
                      </a:endParaRPr>
                    </a:p>
                  </a:txBody>
                  <a:tcPr anchor="ctr"/>
                </a:tc>
                <a:tc>
                  <a:txBody>
                    <a:bodyPr/>
                    <a:lstStyle/>
                    <a:p>
                      <a:r>
                        <a:rPr lang="en-US" sz="2000" b="0" i="0">
                          <a:solidFill>
                            <a:srgbClr val="000000"/>
                          </a:solidFill>
                          <a:effectLst/>
                          <a:latin typeface="Times New Roman" panose="02020603050405020304" pitchFamily="18" charset="0"/>
                          <a:cs typeface="Times New Roman" panose="02020603050405020304" pitchFamily="18" charset="0"/>
                        </a:rPr>
                        <a:t>22 </a:t>
                      </a:r>
                      <a:endParaRPr lang="en-US" sz="2000">
                        <a:effectLst/>
                        <a:latin typeface="Times New Roman" panose="02020603050405020304" pitchFamily="18" charset="0"/>
                        <a:cs typeface="Times New Roman" panose="02020603050405020304" pitchFamily="18" charset="0"/>
                      </a:endParaRPr>
                    </a:p>
                  </a:txBody>
                  <a:tcPr anchor="ctr"/>
                </a:tc>
                <a:tc>
                  <a:txBody>
                    <a:bodyPr/>
                    <a:lstStyle/>
                    <a:p>
                      <a:r>
                        <a:rPr lang="en-US" sz="2000" b="0" i="0" dirty="0">
                          <a:solidFill>
                            <a:srgbClr val="000000"/>
                          </a:solidFill>
                          <a:effectLst/>
                          <a:latin typeface="Times New Roman" panose="02020603050405020304" pitchFamily="18" charset="0"/>
                          <a:cs typeface="Times New Roman" panose="02020603050405020304" pitchFamily="18" charset="0"/>
                        </a:rPr>
                        <a:t>Was data saturation discussed?</a:t>
                      </a:r>
                      <a:endParaRPr lang="en-US" sz="2000" dirty="0">
                        <a:effectLst/>
                        <a:latin typeface="Times New Roman" panose="02020603050405020304" pitchFamily="18" charset="0"/>
                        <a:cs typeface="Times New Roman" panose="02020603050405020304" pitchFamily="18" charset="0"/>
                      </a:endParaRPr>
                    </a:p>
                  </a:txBody>
                  <a:tcPr anchor="ctr"/>
                </a:tc>
                <a:tc>
                  <a:txBody>
                    <a:bodyPr/>
                    <a:lstStyle/>
                    <a:p>
                      <a:endParaRPr lang="en-US" dirty="0"/>
                    </a:p>
                  </a:txBody>
                  <a:tcPr/>
                </a:tc>
                <a:extLst>
                  <a:ext uri="{0D108BD9-81ED-4DB2-BD59-A6C34878D82A}">
                    <a16:rowId xmlns:a16="http://schemas.microsoft.com/office/drawing/2014/main" val="1098137755"/>
                  </a:ext>
                </a:extLst>
              </a:tr>
              <a:tr h="370840">
                <a:tc>
                  <a:txBody>
                    <a:bodyPr/>
                    <a:lstStyle/>
                    <a:p>
                      <a:r>
                        <a:rPr lang="en-US" sz="2000" b="0" i="0">
                          <a:solidFill>
                            <a:srgbClr val="000000"/>
                          </a:solidFill>
                          <a:effectLst/>
                          <a:latin typeface="Times New Roman" panose="02020603050405020304" pitchFamily="18" charset="0"/>
                          <a:cs typeface="Times New Roman" panose="02020603050405020304" pitchFamily="18" charset="0"/>
                        </a:rPr>
                        <a:t>Transcripts returned </a:t>
                      </a:r>
                      <a:endParaRPr lang="en-US" sz="2000">
                        <a:effectLst/>
                        <a:latin typeface="Times New Roman" panose="02020603050405020304" pitchFamily="18" charset="0"/>
                        <a:cs typeface="Times New Roman" panose="02020603050405020304" pitchFamily="18" charset="0"/>
                      </a:endParaRPr>
                    </a:p>
                  </a:txBody>
                  <a:tcPr anchor="ctr"/>
                </a:tc>
                <a:tc>
                  <a:txBody>
                    <a:bodyPr/>
                    <a:lstStyle/>
                    <a:p>
                      <a:r>
                        <a:rPr lang="en-US" sz="2000" b="0" i="0">
                          <a:solidFill>
                            <a:srgbClr val="000000"/>
                          </a:solidFill>
                          <a:effectLst/>
                          <a:latin typeface="Times New Roman" panose="02020603050405020304" pitchFamily="18" charset="0"/>
                          <a:cs typeface="Times New Roman" panose="02020603050405020304" pitchFamily="18" charset="0"/>
                        </a:rPr>
                        <a:t>23 </a:t>
                      </a:r>
                      <a:endParaRPr lang="en-US" sz="2000">
                        <a:effectLst/>
                        <a:latin typeface="Times New Roman" panose="02020603050405020304" pitchFamily="18" charset="0"/>
                        <a:cs typeface="Times New Roman" panose="02020603050405020304" pitchFamily="18" charset="0"/>
                      </a:endParaRPr>
                    </a:p>
                  </a:txBody>
                  <a:tcPr anchor="ctr"/>
                </a:tc>
                <a:tc>
                  <a:txBody>
                    <a:bodyPr/>
                    <a:lstStyle/>
                    <a:p>
                      <a:r>
                        <a:rPr lang="en-US" sz="2000" b="0" i="0" dirty="0">
                          <a:solidFill>
                            <a:srgbClr val="000000"/>
                          </a:solidFill>
                          <a:effectLst/>
                          <a:latin typeface="Times New Roman" panose="02020603050405020304" pitchFamily="18" charset="0"/>
                          <a:cs typeface="Times New Roman" panose="02020603050405020304" pitchFamily="18" charset="0"/>
                        </a:rPr>
                        <a:t>Were transcripts returned to participants for comment and/or correction?</a:t>
                      </a:r>
                      <a:endParaRPr lang="en-US" sz="2000" dirty="0">
                        <a:effectLst/>
                        <a:latin typeface="Times New Roman" panose="02020603050405020304" pitchFamily="18" charset="0"/>
                        <a:cs typeface="Times New Roman" panose="02020603050405020304" pitchFamily="18" charset="0"/>
                      </a:endParaRPr>
                    </a:p>
                  </a:txBody>
                  <a:tcPr anchor="ctr"/>
                </a:tc>
                <a:tc>
                  <a:txBody>
                    <a:bodyPr/>
                    <a:lstStyle/>
                    <a:p>
                      <a:endParaRPr lang="en-US" dirty="0"/>
                    </a:p>
                  </a:txBody>
                  <a:tcPr/>
                </a:tc>
                <a:extLst>
                  <a:ext uri="{0D108BD9-81ED-4DB2-BD59-A6C34878D82A}">
                    <a16:rowId xmlns:a16="http://schemas.microsoft.com/office/drawing/2014/main" val="2967592888"/>
                  </a:ext>
                </a:extLst>
              </a:tr>
            </a:tbl>
          </a:graphicData>
        </a:graphic>
      </p:graphicFrame>
      <p:sp>
        <p:nvSpPr>
          <p:cNvPr id="3" name="Slide Number Placeholder 2"/>
          <p:cNvSpPr>
            <a:spLocks noGrp="1"/>
          </p:cNvSpPr>
          <p:nvPr>
            <p:ph type="sldNum" sz="quarter" idx="12"/>
          </p:nvPr>
        </p:nvSpPr>
        <p:spPr/>
        <p:txBody>
          <a:bodyPr/>
          <a:lstStyle/>
          <a:p>
            <a:fld id="{97A0D358-907F-4E83-AF7E-68F68E4B50E3}" type="slidenum">
              <a:rPr lang="en-US" smtClean="0"/>
              <a:t>38</a:t>
            </a:fld>
            <a:endParaRPr lang="en-US"/>
          </a:p>
        </p:txBody>
      </p:sp>
    </p:spTree>
    <p:extLst>
      <p:ext uri="{BB962C8B-B14F-4D97-AF65-F5344CB8AC3E}">
        <p14:creationId xmlns:p14="http://schemas.microsoft.com/office/powerpoint/2010/main" val="19329288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 </a:t>
            </a:r>
            <a:r>
              <a:rPr lang="en-US" sz="4000" b="1" dirty="0">
                <a:latin typeface="Times New Roman" panose="02020603050405020304" pitchFamily="18" charset="0"/>
                <a:cs typeface="Times New Roman" panose="02020603050405020304" pitchFamily="18" charset="0"/>
              </a:rPr>
              <a:t>COREQ checklist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690688"/>
            <a:ext cx="10515600" cy="4697049"/>
          </a:xfrm>
        </p:spPr>
        <p:txBody>
          <a:bodyPr>
            <a:normAutofit fontScale="92500" lnSpcReduction="20000"/>
          </a:bodyPr>
          <a:lstStyle/>
          <a:p>
            <a:pPr marL="0" indent="0">
              <a:buNone/>
            </a:pPr>
            <a:r>
              <a:rPr lang="en-US" b="1" dirty="0">
                <a:latin typeface="Times New Roman" panose="02020603050405020304" pitchFamily="18" charset="0"/>
                <a:cs typeface="Times New Roman" panose="02020603050405020304" pitchFamily="18" charset="0"/>
              </a:rPr>
              <a:t>3. Analysis &amp; findings </a:t>
            </a:r>
          </a:p>
          <a:p>
            <a:r>
              <a:rPr lang="en-US" dirty="0">
                <a:latin typeface="Times New Roman" panose="02020603050405020304" pitchFamily="18" charset="0"/>
                <a:cs typeface="Times New Roman" panose="02020603050405020304" pitchFamily="18" charset="0"/>
              </a:rPr>
              <a:t>Data analysis </a:t>
            </a:r>
          </a:p>
          <a:p>
            <a:r>
              <a:rPr lang="en-US" dirty="0">
                <a:latin typeface="Times New Roman" panose="02020603050405020304" pitchFamily="18" charset="0"/>
                <a:cs typeface="Times New Roman" panose="02020603050405020304" pitchFamily="18" charset="0"/>
              </a:rPr>
              <a:t>Number of data coders </a:t>
            </a:r>
          </a:p>
          <a:p>
            <a:r>
              <a:rPr lang="en-US" dirty="0">
                <a:latin typeface="Times New Roman" panose="02020603050405020304" pitchFamily="18" charset="0"/>
                <a:cs typeface="Times New Roman" panose="02020603050405020304" pitchFamily="18" charset="0"/>
              </a:rPr>
              <a:t>Description of the coding tree </a:t>
            </a:r>
          </a:p>
          <a:p>
            <a:r>
              <a:rPr lang="en-US" dirty="0">
                <a:latin typeface="Times New Roman" panose="02020603050405020304" pitchFamily="18" charset="0"/>
                <a:cs typeface="Times New Roman" panose="02020603050405020304" pitchFamily="18" charset="0"/>
              </a:rPr>
              <a:t>Derivation of themes (inductive or deductive) </a:t>
            </a:r>
          </a:p>
          <a:p>
            <a:r>
              <a:rPr lang="en-US" dirty="0">
                <a:latin typeface="Times New Roman" panose="02020603050405020304" pitchFamily="18" charset="0"/>
                <a:cs typeface="Times New Roman" panose="02020603050405020304" pitchFamily="18" charset="0"/>
              </a:rPr>
              <a:t>Software </a:t>
            </a:r>
          </a:p>
          <a:p>
            <a:r>
              <a:rPr lang="en-US" dirty="0">
                <a:latin typeface="Times New Roman" panose="02020603050405020304" pitchFamily="18" charset="0"/>
                <a:cs typeface="Times New Roman" panose="02020603050405020304" pitchFamily="18" charset="0"/>
              </a:rPr>
              <a:t>Participant checking </a:t>
            </a:r>
          </a:p>
          <a:p>
            <a:r>
              <a:rPr lang="en-US" dirty="0">
                <a:latin typeface="Times New Roman" panose="02020603050405020304" pitchFamily="18" charset="0"/>
                <a:cs typeface="Times New Roman" panose="02020603050405020304" pitchFamily="18" charset="0"/>
              </a:rPr>
              <a:t>Reporting </a:t>
            </a:r>
          </a:p>
          <a:p>
            <a:r>
              <a:rPr lang="en-US" dirty="0">
                <a:latin typeface="Times New Roman" panose="02020603050405020304" pitchFamily="18" charset="0"/>
                <a:cs typeface="Times New Roman" panose="02020603050405020304" pitchFamily="18" charset="0"/>
              </a:rPr>
              <a:t>Quotations presented </a:t>
            </a:r>
          </a:p>
          <a:p>
            <a:r>
              <a:rPr lang="en-US" dirty="0">
                <a:latin typeface="Times New Roman" panose="02020603050405020304" pitchFamily="18" charset="0"/>
                <a:cs typeface="Times New Roman" panose="02020603050405020304" pitchFamily="18" charset="0"/>
              </a:rPr>
              <a:t>Data &amp; findings consistent </a:t>
            </a:r>
          </a:p>
          <a:p>
            <a:r>
              <a:rPr lang="en-US" dirty="0">
                <a:latin typeface="Times New Roman" panose="02020603050405020304" pitchFamily="18" charset="0"/>
                <a:cs typeface="Times New Roman" panose="02020603050405020304" pitchFamily="18" charset="0"/>
              </a:rPr>
              <a:t>Clarity of major &amp; minor themes </a:t>
            </a:r>
          </a:p>
        </p:txBody>
      </p:sp>
      <p:sp>
        <p:nvSpPr>
          <p:cNvPr id="4" name="Slide Number Placeholder 3"/>
          <p:cNvSpPr>
            <a:spLocks noGrp="1"/>
          </p:cNvSpPr>
          <p:nvPr>
            <p:ph type="sldNum" sz="quarter" idx="12"/>
          </p:nvPr>
        </p:nvSpPr>
        <p:spPr/>
        <p:txBody>
          <a:bodyPr/>
          <a:lstStyle/>
          <a:p>
            <a:fld id="{97A0D358-907F-4E83-AF7E-68F68E4B50E3}" type="slidenum">
              <a:rPr lang="en-US" smtClean="0"/>
              <a:t>39</a:t>
            </a:fld>
            <a:endParaRPr lang="en-US"/>
          </a:p>
        </p:txBody>
      </p:sp>
    </p:spTree>
    <p:extLst>
      <p:ext uri="{BB962C8B-B14F-4D97-AF65-F5344CB8AC3E}">
        <p14:creationId xmlns:p14="http://schemas.microsoft.com/office/powerpoint/2010/main" val="422684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399" y="966651"/>
            <a:ext cx="10515600" cy="707254"/>
          </a:xfrm>
        </p:spPr>
        <p:txBody>
          <a:bodyPr>
            <a:normAutofit/>
          </a:bodyPr>
          <a:lstStyle/>
          <a:p>
            <a:pPr algn="ctr"/>
            <a:r>
              <a:rPr lang="en-US" sz="4000" b="1" dirty="0">
                <a:latin typeface="Times New Roman" panose="02020603050405020304" pitchFamily="18" charset="0"/>
                <a:cs typeface="Times New Roman" panose="02020603050405020304" pitchFamily="18" charset="0"/>
              </a:rPr>
              <a:t>Why are reporting guidelines important?</a:t>
            </a:r>
          </a:p>
        </p:txBody>
      </p:sp>
      <p:sp>
        <p:nvSpPr>
          <p:cNvPr id="3" name="Content Placeholder 2"/>
          <p:cNvSpPr>
            <a:spLocks noGrp="1"/>
          </p:cNvSpPr>
          <p:nvPr>
            <p:ph idx="1"/>
          </p:nvPr>
        </p:nvSpPr>
        <p:spPr>
          <a:xfrm>
            <a:off x="472965" y="2725782"/>
            <a:ext cx="11240813" cy="3753845"/>
          </a:xfrm>
        </p:spPr>
        <p:txBody>
          <a:bodyPr>
            <a:normAutofit/>
          </a:bodyPr>
          <a:lstStyle/>
          <a:p>
            <a:pPr marL="0" indent="0" algn="just">
              <a:lnSpc>
                <a:spcPct val="150000"/>
              </a:lnSpc>
              <a:buNone/>
            </a:pPr>
            <a:r>
              <a:rPr lang="en-US" sz="2600" dirty="0">
                <a:latin typeface="Times New Roman" panose="02020603050405020304" pitchFamily="18" charset="0"/>
                <a:cs typeface="Times New Roman" panose="02020603050405020304" pitchFamily="18" charset="0"/>
              </a:rPr>
              <a:t>All research articles should be written in accordance with the relevant research reporting guideline, this will ensure that you provide enough information for editors, peer reviewers and readers to understand how the research was performed and to judge whether the findings are likely to be reliable.</a:t>
            </a:r>
          </a:p>
        </p:txBody>
      </p:sp>
      <p:sp>
        <p:nvSpPr>
          <p:cNvPr id="4" name="Slide Number Placeholder 3"/>
          <p:cNvSpPr>
            <a:spLocks noGrp="1"/>
          </p:cNvSpPr>
          <p:nvPr>
            <p:ph type="sldNum" sz="quarter" idx="12"/>
          </p:nvPr>
        </p:nvSpPr>
        <p:spPr/>
        <p:txBody>
          <a:bodyPr/>
          <a:lstStyle/>
          <a:p>
            <a:fld id="{97A0D358-907F-4E83-AF7E-68F68E4B50E3}"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292589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949" y="600891"/>
            <a:ext cx="12932229" cy="893854"/>
          </a:xfrm>
        </p:spPr>
        <p:txBody>
          <a:bodyPr>
            <a:normAutofit/>
          </a:bodyPr>
          <a:lstStyle/>
          <a:p>
            <a:pPr algn="ctr"/>
            <a:r>
              <a:rPr lang="en-US" sz="3900" b="1" dirty="0">
                <a:latin typeface="Times New Roman" panose="02020603050405020304" pitchFamily="18" charset="0"/>
                <a:cs typeface="Times New Roman" panose="02020603050405020304" pitchFamily="18" charset="0"/>
              </a:rPr>
              <a:t>Domain 3: analysis and findings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18155821"/>
              </p:ext>
            </p:extLst>
          </p:nvPr>
        </p:nvGraphicFramePr>
        <p:xfrm>
          <a:off x="639590" y="2124891"/>
          <a:ext cx="10998690" cy="3526971"/>
        </p:xfrm>
        <a:graphic>
          <a:graphicData uri="http://schemas.openxmlformats.org/drawingml/2006/table">
            <a:tbl>
              <a:tblPr firstRow="1" bandRow="1">
                <a:tableStyleId>{5940675A-B579-460E-94D1-54222C63F5DA}</a:tableStyleId>
              </a:tblPr>
              <a:tblGrid>
                <a:gridCol w="2626124">
                  <a:extLst>
                    <a:ext uri="{9D8B030D-6E8A-4147-A177-3AD203B41FA5}">
                      <a16:colId xmlns:a16="http://schemas.microsoft.com/office/drawing/2014/main" val="258688461"/>
                    </a:ext>
                  </a:extLst>
                </a:gridCol>
                <a:gridCol w="587103">
                  <a:extLst>
                    <a:ext uri="{9D8B030D-6E8A-4147-A177-3AD203B41FA5}">
                      <a16:colId xmlns:a16="http://schemas.microsoft.com/office/drawing/2014/main" val="125105764"/>
                    </a:ext>
                  </a:extLst>
                </a:gridCol>
                <a:gridCol w="6753497">
                  <a:extLst>
                    <a:ext uri="{9D8B030D-6E8A-4147-A177-3AD203B41FA5}">
                      <a16:colId xmlns:a16="http://schemas.microsoft.com/office/drawing/2014/main" val="316955237"/>
                    </a:ext>
                  </a:extLst>
                </a:gridCol>
                <a:gridCol w="1031966">
                  <a:extLst>
                    <a:ext uri="{9D8B030D-6E8A-4147-A177-3AD203B41FA5}">
                      <a16:colId xmlns:a16="http://schemas.microsoft.com/office/drawing/2014/main" val="2067720951"/>
                    </a:ext>
                  </a:extLst>
                </a:gridCol>
              </a:tblGrid>
              <a:tr h="469105">
                <a:tc>
                  <a:txBody>
                    <a:bodyPr/>
                    <a:lstStyle/>
                    <a:p>
                      <a:r>
                        <a:rPr lang="en-US" sz="1600" b="1" i="0" dirty="0">
                          <a:solidFill>
                            <a:srgbClr val="000000"/>
                          </a:solidFill>
                          <a:effectLst/>
                          <a:latin typeface="Times New Roman" panose="02020603050405020304" pitchFamily="18" charset="0"/>
                          <a:cs typeface="Times New Roman" panose="02020603050405020304" pitchFamily="18" charset="0"/>
                        </a:rPr>
                        <a:t>Topic </a:t>
                      </a:r>
                      <a:endParaRPr lang="en-US" sz="3600" dirty="0">
                        <a:effectLst/>
                        <a:latin typeface="Times New Roman" panose="02020603050405020304" pitchFamily="18" charset="0"/>
                        <a:cs typeface="Times New Roman" panose="02020603050405020304" pitchFamily="18" charset="0"/>
                      </a:endParaRPr>
                    </a:p>
                  </a:txBody>
                  <a:tcPr anchor="ctr"/>
                </a:tc>
                <a:tc>
                  <a:txBody>
                    <a:bodyPr/>
                    <a:lstStyle/>
                    <a:p>
                      <a:r>
                        <a:rPr lang="en-US" sz="1050" b="1" i="0" dirty="0">
                          <a:solidFill>
                            <a:srgbClr val="000000"/>
                          </a:solidFill>
                          <a:effectLst/>
                          <a:latin typeface="Times New Roman" panose="02020603050405020304" pitchFamily="18" charset="0"/>
                          <a:cs typeface="Times New Roman" panose="02020603050405020304" pitchFamily="18" charset="0"/>
                        </a:rPr>
                        <a:t>Item No. </a:t>
                      </a:r>
                      <a:endParaRPr lang="en-US" sz="2000" dirty="0">
                        <a:effectLst/>
                        <a:latin typeface="Times New Roman" panose="02020603050405020304" pitchFamily="18" charset="0"/>
                        <a:cs typeface="Times New Roman" panose="02020603050405020304" pitchFamily="18" charset="0"/>
                      </a:endParaRPr>
                    </a:p>
                  </a:txBody>
                  <a:tcPr anchor="ctr"/>
                </a:tc>
                <a:tc>
                  <a:txBody>
                    <a:bodyPr/>
                    <a:lstStyle/>
                    <a:p>
                      <a:r>
                        <a:rPr lang="en-US" sz="1800" b="1" i="0" dirty="0">
                          <a:solidFill>
                            <a:srgbClr val="000000"/>
                          </a:solidFill>
                          <a:effectLst/>
                          <a:latin typeface="Times New Roman" panose="02020603050405020304" pitchFamily="18" charset="0"/>
                          <a:cs typeface="Times New Roman" panose="02020603050405020304" pitchFamily="18" charset="0"/>
                        </a:rPr>
                        <a:t>Guide Questions/Description </a:t>
                      </a:r>
                      <a:endParaRPr lang="en-US" sz="4000" dirty="0">
                        <a:effectLst/>
                        <a:latin typeface="Times New Roman" panose="02020603050405020304" pitchFamily="18" charset="0"/>
                        <a:cs typeface="Times New Roman" panose="02020603050405020304" pitchFamily="18" charset="0"/>
                      </a:endParaRPr>
                    </a:p>
                  </a:txBody>
                  <a:tcPr anchor="ctr"/>
                </a:tc>
                <a:tc>
                  <a:txBody>
                    <a:bodyPr/>
                    <a:lstStyle/>
                    <a:p>
                      <a:r>
                        <a:rPr lang="en-US" sz="1050" b="1" i="0" dirty="0">
                          <a:solidFill>
                            <a:srgbClr val="000000"/>
                          </a:solidFill>
                          <a:effectLst/>
                          <a:latin typeface="Times New Roman" panose="02020603050405020304" pitchFamily="18" charset="0"/>
                          <a:cs typeface="Times New Roman" panose="02020603050405020304" pitchFamily="18" charset="0"/>
                        </a:rPr>
                        <a:t>Reported on Page No</a:t>
                      </a:r>
                      <a:endParaRPr lang="en-US" sz="2000" dirty="0">
                        <a:effectLst/>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433392053"/>
                  </a:ext>
                </a:extLst>
              </a:tr>
              <a:tr h="451730">
                <a:tc gridSpan="4">
                  <a:txBody>
                    <a:bodyPr/>
                    <a:lstStyle/>
                    <a:p>
                      <a:pPr marL="0" algn="l" defTabSz="914400" rtl="0" eaLnBrk="1" latinLnBrk="0" hangingPunct="1"/>
                      <a:r>
                        <a:rPr lang="en-US" sz="2000" b="1" i="1" kern="1200" dirty="0">
                          <a:solidFill>
                            <a:srgbClr val="000000"/>
                          </a:solidFill>
                          <a:effectLst/>
                          <a:latin typeface="Times New Roman" panose="02020603050405020304" pitchFamily="18" charset="0"/>
                          <a:ea typeface="+mn-ea"/>
                          <a:cs typeface="Times New Roman" panose="02020603050405020304" pitchFamily="18" charset="0"/>
                        </a:rPr>
                        <a:t>Data analysis</a:t>
                      </a:r>
                    </a:p>
                  </a:txBody>
                  <a:tcPr anchor="ctr">
                    <a:solidFill>
                      <a:schemeClr val="accent1">
                        <a:lumMod val="40000"/>
                        <a:lumOff val="60000"/>
                      </a:schemeClr>
                    </a:solidFill>
                  </a:tcPr>
                </a:tc>
                <a:tc hMerge="1">
                  <a:txBody>
                    <a:bodyPr/>
                    <a:lstStyle/>
                    <a:p>
                      <a:endParaRPr lang="en-US"/>
                    </a:p>
                  </a:txBody>
                  <a:tcPr/>
                </a:tc>
                <a:tc hMerge="1">
                  <a:txBody>
                    <a:bodyPr/>
                    <a:lstStyle/>
                    <a:p>
                      <a:endParaRPr lang="en-US" dirty="0">
                        <a:effectLst/>
                      </a:endParaRPr>
                    </a:p>
                  </a:txBody>
                  <a:tcPr anchor="ctr"/>
                </a:tc>
                <a:tc hMerge="1">
                  <a:txBody>
                    <a:bodyPr/>
                    <a:lstStyle/>
                    <a:p>
                      <a:endParaRPr lang="en-US"/>
                    </a:p>
                  </a:txBody>
                  <a:tcPr/>
                </a:tc>
                <a:extLst>
                  <a:ext uri="{0D108BD9-81ED-4DB2-BD59-A6C34878D82A}">
                    <a16:rowId xmlns:a16="http://schemas.microsoft.com/office/drawing/2014/main" val="2597110757"/>
                  </a:ext>
                </a:extLst>
              </a:tr>
              <a:tr h="451730">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Number of data coders </a:t>
                      </a:r>
                    </a:p>
                  </a:txBody>
                  <a:tcPr anchor="ctr"/>
                </a:tc>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24 </a:t>
                      </a:r>
                    </a:p>
                  </a:txBody>
                  <a:tcPr anchor="ctr"/>
                </a:tc>
                <a:tc>
                  <a:txBody>
                    <a:bodyPr/>
                    <a:lstStyle/>
                    <a:p>
                      <a:r>
                        <a:rPr lang="en-US" sz="2000" b="0" i="0" kern="1200" dirty="0">
                          <a:solidFill>
                            <a:srgbClr val="000000"/>
                          </a:solidFill>
                          <a:effectLst/>
                          <a:latin typeface="Times New Roman" panose="02020603050405020304" pitchFamily="18" charset="0"/>
                          <a:ea typeface="+mn-ea"/>
                          <a:cs typeface="Times New Roman" panose="02020603050405020304" pitchFamily="18" charset="0"/>
                        </a:rPr>
                        <a:t>How many data coders coded the data?</a:t>
                      </a:r>
                    </a:p>
                  </a:txBody>
                  <a:tcPr anchor="ctr"/>
                </a:tc>
                <a:tc>
                  <a:txBody>
                    <a:bodyPr/>
                    <a:lstStyle/>
                    <a:p>
                      <a:endParaRPr lang="en-US" dirty="0"/>
                    </a:p>
                  </a:txBody>
                  <a:tcPr/>
                </a:tc>
                <a:extLst>
                  <a:ext uri="{0D108BD9-81ED-4DB2-BD59-A6C34878D82A}">
                    <a16:rowId xmlns:a16="http://schemas.microsoft.com/office/drawing/2014/main" val="3240953011"/>
                  </a:ext>
                </a:extLst>
              </a:tr>
              <a:tr h="799216">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Description of the coding tree</a:t>
                      </a:r>
                    </a:p>
                  </a:txBody>
                  <a:tcPr anchor="ctr"/>
                </a:tc>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25 </a:t>
                      </a:r>
                    </a:p>
                  </a:txBody>
                  <a:tcPr anchor="ctr"/>
                </a:tc>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Did authors provide a description of the coding tree?</a:t>
                      </a:r>
                    </a:p>
                  </a:txBody>
                  <a:tcPr anchor="ctr"/>
                </a:tc>
                <a:tc>
                  <a:txBody>
                    <a:bodyPr/>
                    <a:lstStyle/>
                    <a:p>
                      <a:endParaRPr lang="en-US" dirty="0"/>
                    </a:p>
                  </a:txBody>
                  <a:tcPr/>
                </a:tc>
                <a:extLst>
                  <a:ext uri="{0D108BD9-81ED-4DB2-BD59-A6C34878D82A}">
                    <a16:rowId xmlns:a16="http://schemas.microsoft.com/office/drawing/2014/main" val="2600664189"/>
                  </a:ext>
                </a:extLst>
              </a:tr>
              <a:tr h="451730">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Derivation of themes </a:t>
                      </a:r>
                    </a:p>
                  </a:txBody>
                  <a:tcPr anchor="ctr"/>
                </a:tc>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26 </a:t>
                      </a:r>
                    </a:p>
                  </a:txBody>
                  <a:tcPr anchor="ctr"/>
                </a:tc>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Were themes identified in advance or derived from the data?</a:t>
                      </a:r>
                    </a:p>
                  </a:txBody>
                  <a:tcPr anchor="ctr"/>
                </a:tc>
                <a:tc>
                  <a:txBody>
                    <a:bodyPr/>
                    <a:lstStyle/>
                    <a:p>
                      <a:endParaRPr lang="en-US" dirty="0"/>
                    </a:p>
                  </a:txBody>
                  <a:tcPr/>
                </a:tc>
                <a:extLst>
                  <a:ext uri="{0D108BD9-81ED-4DB2-BD59-A6C34878D82A}">
                    <a16:rowId xmlns:a16="http://schemas.microsoft.com/office/drawing/2014/main" val="58081639"/>
                  </a:ext>
                </a:extLst>
              </a:tr>
              <a:tr h="451730">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Software </a:t>
                      </a:r>
                    </a:p>
                  </a:txBody>
                  <a:tcPr anchor="ctr"/>
                </a:tc>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27 </a:t>
                      </a:r>
                    </a:p>
                  </a:txBody>
                  <a:tcPr anchor="ctr"/>
                </a:tc>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What software, if applicable, was used to manage the data?</a:t>
                      </a:r>
                    </a:p>
                  </a:txBody>
                  <a:tcPr anchor="ctr"/>
                </a:tc>
                <a:tc>
                  <a:txBody>
                    <a:bodyPr/>
                    <a:lstStyle/>
                    <a:p>
                      <a:endParaRPr lang="en-US" dirty="0"/>
                    </a:p>
                  </a:txBody>
                  <a:tcPr/>
                </a:tc>
                <a:extLst>
                  <a:ext uri="{0D108BD9-81ED-4DB2-BD59-A6C34878D82A}">
                    <a16:rowId xmlns:a16="http://schemas.microsoft.com/office/drawing/2014/main" val="410746656"/>
                  </a:ext>
                </a:extLst>
              </a:tr>
              <a:tr h="451730">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Participant checking </a:t>
                      </a:r>
                    </a:p>
                  </a:txBody>
                  <a:tcPr anchor="ctr"/>
                </a:tc>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28 </a:t>
                      </a:r>
                    </a:p>
                  </a:txBody>
                  <a:tcPr anchor="ctr"/>
                </a:tc>
                <a:tc>
                  <a:txBody>
                    <a:bodyPr/>
                    <a:lstStyle/>
                    <a:p>
                      <a:r>
                        <a:rPr lang="en-US" sz="2000" b="0" i="0" kern="1200" dirty="0">
                          <a:solidFill>
                            <a:srgbClr val="000000"/>
                          </a:solidFill>
                          <a:effectLst/>
                          <a:latin typeface="Times New Roman" panose="02020603050405020304" pitchFamily="18" charset="0"/>
                          <a:ea typeface="+mn-ea"/>
                          <a:cs typeface="Times New Roman" panose="02020603050405020304" pitchFamily="18" charset="0"/>
                        </a:rPr>
                        <a:t>Did participants provide feedback on the findings?</a:t>
                      </a:r>
                    </a:p>
                  </a:txBody>
                  <a:tcPr anchor="ctr"/>
                </a:tc>
                <a:tc>
                  <a:txBody>
                    <a:bodyPr/>
                    <a:lstStyle/>
                    <a:p>
                      <a:endParaRPr lang="en-US" dirty="0"/>
                    </a:p>
                  </a:txBody>
                  <a:tcPr/>
                </a:tc>
                <a:extLst>
                  <a:ext uri="{0D108BD9-81ED-4DB2-BD59-A6C34878D82A}">
                    <a16:rowId xmlns:a16="http://schemas.microsoft.com/office/drawing/2014/main" val="35954901"/>
                  </a:ext>
                </a:extLst>
              </a:tr>
            </a:tbl>
          </a:graphicData>
        </a:graphic>
      </p:graphicFrame>
      <p:sp>
        <p:nvSpPr>
          <p:cNvPr id="3" name="Slide Number Placeholder 2"/>
          <p:cNvSpPr>
            <a:spLocks noGrp="1"/>
          </p:cNvSpPr>
          <p:nvPr>
            <p:ph type="sldNum" sz="quarter" idx="12"/>
          </p:nvPr>
        </p:nvSpPr>
        <p:spPr/>
        <p:txBody>
          <a:bodyPr/>
          <a:lstStyle/>
          <a:p>
            <a:fld id="{97A0D358-907F-4E83-AF7E-68F68E4B50E3}" type="slidenum">
              <a:rPr lang="en-US" smtClean="0"/>
              <a:t>40</a:t>
            </a:fld>
            <a:endParaRPr lang="en-US"/>
          </a:p>
        </p:txBody>
      </p:sp>
    </p:spTree>
    <p:extLst>
      <p:ext uri="{BB962C8B-B14F-4D97-AF65-F5344CB8AC3E}">
        <p14:creationId xmlns:p14="http://schemas.microsoft.com/office/powerpoint/2010/main" val="1022379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949" y="322217"/>
            <a:ext cx="12932229" cy="1172528"/>
          </a:xfrm>
        </p:spPr>
        <p:txBody>
          <a:bodyPr>
            <a:normAutofit/>
          </a:bodyPr>
          <a:lstStyle/>
          <a:p>
            <a:pPr algn="ctr"/>
            <a:r>
              <a:rPr lang="en-US" sz="3900" b="1" dirty="0">
                <a:latin typeface="Times New Roman" panose="02020603050405020304" pitchFamily="18" charset="0"/>
                <a:cs typeface="Times New Roman" panose="02020603050405020304" pitchFamily="18" charset="0"/>
              </a:rPr>
              <a:t>Domain 3: analysis and findings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54589990"/>
              </p:ext>
            </p:extLst>
          </p:nvPr>
        </p:nvGraphicFramePr>
        <p:xfrm>
          <a:off x="639590" y="1759789"/>
          <a:ext cx="10998690" cy="3933644"/>
        </p:xfrm>
        <a:graphic>
          <a:graphicData uri="http://schemas.openxmlformats.org/drawingml/2006/table">
            <a:tbl>
              <a:tblPr firstRow="1" bandRow="1">
                <a:tableStyleId>{5940675A-B579-460E-94D1-54222C63F5DA}</a:tableStyleId>
              </a:tblPr>
              <a:tblGrid>
                <a:gridCol w="2626124">
                  <a:extLst>
                    <a:ext uri="{9D8B030D-6E8A-4147-A177-3AD203B41FA5}">
                      <a16:colId xmlns:a16="http://schemas.microsoft.com/office/drawing/2014/main" val="258688461"/>
                    </a:ext>
                  </a:extLst>
                </a:gridCol>
                <a:gridCol w="587103">
                  <a:extLst>
                    <a:ext uri="{9D8B030D-6E8A-4147-A177-3AD203B41FA5}">
                      <a16:colId xmlns:a16="http://schemas.microsoft.com/office/drawing/2014/main" val="125105764"/>
                    </a:ext>
                  </a:extLst>
                </a:gridCol>
                <a:gridCol w="6753497">
                  <a:extLst>
                    <a:ext uri="{9D8B030D-6E8A-4147-A177-3AD203B41FA5}">
                      <a16:colId xmlns:a16="http://schemas.microsoft.com/office/drawing/2014/main" val="316955237"/>
                    </a:ext>
                  </a:extLst>
                </a:gridCol>
                <a:gridCol w="1031966">
                  <a:extLst>
                    <a:ext uri="{9D8B030D-6E8A-4147-A177-3AD203B41FA5}">
                      <a16:colId xmlns:a16="http://schemas.microsoft.com/office/drawing/2014/main" val="2067720951"/>
                    </a:ext>
                  </a:extLst>
                </a:gridCol>
              </a:tblGrid>
              <a:tr h="448137">
                <a:tc>
                  <a:txBody>
                    <a:bodyPr/>
                    <a:lstStyle/>
                    <a:p>
                      <a:r>
                        <a:rPr lang="en-US" sz="1600" b="1" i="0" dirty="0">
                          <a:solidFill>
                            <a:srgbClr val="000000"/>
                          </a:solidFill>
                          <a:effectLst/>
                          <a:latin typeface="Times New Roman" panose="02020603050405020304" pitchFamily="18" charset="0"/>
                          <a:cs typeface="Times New Roman" panose="02020603050405020304" pitchFamily="18" charset="0"/>
                        </a:rPr>
                        <a:t>Topic </a:t>
                      </a:r>
                      <a:endParaRPr lang="en-US" sz="3600" dirty="0">
                        <a:effectLst/>
                        <a:latin typeface="Times New Roman" panose="02020603050405020304" pitchFamily="18" charset="0"/>
                        <a:cs typeface="Times New Roman" panose="02020603050405020304" pitchFamily="18" charset="0"/>
                      </a:endParaRPr>
                    </a:p>
                  </a:txBody>
                  <a:tcPr anchor="ctr"/>
                </a:tc>
                <a:tc>
                  <a:txBody>
                    <a:bodyPr/>
                    <a:lstStyle/>
                    <a:p>
                      <a:r>
                        <a:rPr lang="en-US" sz="1050" b="1" i="0" dirty="0">
                          <a:solidFill>
                            <a:srgbClr val="000000"/>
                          </a:solidFill>
                          <a:effectLst/>
                          <a:latin typeface="Times New Roman" panose="02020603050405020304" pitchFamily="18" charset="0"/>
                          <a:cs typeface="Times New Roman" panose="02020603050405020304" pitchFamily="18" charset="0"/>
                        </a:rPr>
                        <a:t>Item No. </a:t>
                      </a:r>
                      <a:endParaRPr lang="en-US" sz="2000" dirty="0">
                        <a:effectLst/>
                        <a:latin typeface="Times New Roman" panose="02020603050405020304" pitchFamily="18" charset="0"/>
                        <a:cs typeface="Times New Roman" panose="02020603050405020304" pitchFamily="18" charset="0"/>
                      </a:endParaRPr>
                    </a:p>
                  </a:txBody>
                  <a:tcPr anchor="ctr"/>
                </a:tc>
                <a:tc>
                  <a:txBody>
                    <a:bodyPr/>
                    <a:lstStyle/>
                    <a:p>
                      <a:r>
                        <a:rPr lang="en-US" sz="1800" b="1" i="0" dirty="0">
                          <a:solidFill>
                            <a:srgbClr val="000000"/>
                          </a:solidFill>
                          <a:effectLst/>
                          <a:latin typeface="Times New Roman" panose="02020603050405020304" pitchFamily="18" charset="0"/>
                          <a:cs typeface="Times New Roman" panose="02020603050405020304" pitchFamily="18" charset="0"/>
                        </a:rPr>
                        <a:t>Guide Questions/Description </a:t>
                      </a:r>
                      <a:endParaRPr lang="en-US" sz="4000" dirty="0">
                        <a:effectLst/>
                        <a:latin typeface="Times New Roman" panose="02020603050405020304" pitchFamily="18" charset="0"/>
                        <a:cs typeface="Times New Roman" panose="02020603050405020304" pitchFamily="18" charset="0"/>
                      </a:endParaRPr>
                    </a:p>
                  </a:txBody>
                  <a:tcPr anchor="ctr"/>
                </a:tc>
                <a:tc>
                  <a:txBody>
                    <a:bodyPr/>
                    <a:lstStyle/>
                    <a:p>
                      <a:r>
                        <a:rPr lang="en-US" sz="1050" b="1" i="0" dirty="0">
                          <a:solidFill>
                            <a:srgbClr val="000000"/>
                          </a:solidFill>
                          <a:effectLst/>
                          <a:latin typeface="Times New Roman" panose="02020603050405020304" pitchFamily="18" charset="0"/>
                          <a:cs typeface="Times New Roman" panose="02020603050405020304" pitchFamily="18" charset="0"/>
                        </a:rPr>
                        <a:t>Reported on Page No</a:t>
                      </a:r>
                      <a:endParaRPr lang="en-US" sz="2000" dirty="0">
                        <a:effectLst/>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433392053"/>
                  </a:ext>
                </a:extLst>
              </a:tr>
              <a:tr h="431539">
                <a:tc gridSpan="4">
                  <a:txBody>
                    <a:bodyPr/>
                    <a:lstStyle/>
                    <a:p>
                      <a:pPr marL="0" algn="l" defTabSz="914400" rtl="0" eaLnBrk="1" latinLnBrk="0" hangingPunct="1"/>
                      <a:r>
                        <a:rPr lang="en-US" sz="2000" b="1" i="1" kern="1200" dirty="0">
                          <a:solidFill>
                            <a:srgbClr val="000000"/>
                          </a:solidFill>
                          <a:effectLst/>
                          <a:latin typeface="Times New Roman" panose="02020603050405020304" pitchFamily="18" charset="0"/>
                          <a:ea typeface="+mn-ea"/>
                          <a:cs typeface="Times New Roman" panose="02020603050405020304" pitchFamily="18" charset="0"/>
                        </a:rPr>
                        <a:t>Reporting</a:t>
                      </a:r>
                    </a:p>
                  </a:txBody>
                  <a:tcPr anchor="ctr">
                    <a:solidFill>
                      <a:schemeClr val="accent1">
                        <a:lumMod val="40000"/>
                        <a:lumOff val="60000"/>
                      </a:schemeClr>
                    </a:solidFill>
                  </a:tcPr>
                </a:tc>
                <a:tc hMerge="1">
                  <a:txBody>
                    <a:bodyPr/>
                    <a:lstStyle/>
                    <a:p>
                      <a:endParaRPr lang="en-US"/>
                    </a:p>
                  </a:txBody>
                  <a:tcPr/>
                </a:tc>
                <a:tc hMerge="1">
                  <a:txBody>
                    <a:bodyPr/>
                    <a:lstStyle/>
                    <a:p>
                      <a:endParaRPr lang="en-US" dirty="0">
                        <a:effectLst/>
                      </a:endParaRPr>
                    </a:p>
                  </a:txBody>
                  <a:tcPr anchor="ctr"/>
                </a:tc>
                <a:tc hMerge="1">
                  <a:txBody>
                    <a:bodyPr/>
                    <a:lstStyle/>
                    <a:p>
                      <a:endParaRPr lang="en-US"/>
                    </a:p>
                  </a:txBody>
                  <a:tcPr/>
                </a:tc>
                <a:extLst>
                  <a:ext uri="{0D108BD9-81ED-4DB2-BD59-A6C34878D82A}">
                    <a16:rowId xmlns:a16="http://schemas.microsoft.com/office/drawing/2014/main" val="2597110757"/>
                  </a:ext>
                </a:extLst>
              </a:tr>
              <a:tr h="1095445">
                <a:tc>
                  <a:txBody>
                    <a:bodyPr/>
                    <a:lstStyle/>
                    <a:p>
                      <a:r>
                        <a:rPr lang="en-US" sz="2000" b="0" i="0">
                          <a:solidFill>
                            <a:srgbClr val="000000"/>
                          </a:solidFill>
                          <a:effectLst/>
                          <a:latin typeface="Times New Roman" panose="02020603050405020304" pitchFamily="18" charset="0"/>
                          <a:cs typeface="Times New Roman" panose="02020603050405020304" pitchFamily="18" charset="0"/>
                        </a:rPr>
                        <a:t>Quotations presented </a:t>
                      </a:r>
                      <a:endParaRPr lang="en-US" sz="2000">
                        <a:effectLst/>
                        <a:latin typeface="Times New Roman" panose="02020603050405020304" pitchFamily="18" charset="0"/>
                        <a:cs typeface="Times New Roman" panose="02020603050405020304" pitchFamily="18" charset="0"/>
                      </a:endParaRPr>
                    </a:p>
                  </a:txBody>
                  <a:tcPr anchor="ctr"/>
                </a:tc>
                <a:tc>
                  <a:txBody>
                    <a:bodyPr/>
                    <a:lstStyle/>
                    <a:p>
                      <a:r>
                        <a:rPr lang="en-US" sz="2000" b="0" i="0">
                          <a:solidFill>
                            <a:srgbClr val="000000"/>
                          </a:solidFill>
                          <a:effectLst/>
                          <a:latin typeface="Times New Roman" panose="02020603050405020304" pitchFamily="18" charset="0"/>
                          <a:cs typeface="Times New Roman" panose="02020603050405020304" pitchFamily="18" charset="0"/>
                        </a:rPr>
                        <a:t>29 </a:t>
                      </a:r>
                      <a:endParaRPr lang="en-US" sz="2000">
                        <a:effectLst/>
                        <a:latin typeface="Times New Roman" panose="02020603050405020304" pitchFamily="18" charset="0"/>
                        <a:cs typeface="Times New Roman" panose="02020603050405020304" pitchFamily="18" charset="0"/>
                      </a:endParaRPr>
                    </a:p>
                  </a:txBody>
                  <a:tcPr anchor="ctr"/>
                </a:tc>
                <a:tc>
                  <a:txBody>
                    <a:bodyPr/>
                    <a:lstStyle/>
                    <a:p>
                      <a:pPr algn="just"/>
                      <a:r>
                        <a:rPr lang="en-US" sz="2000" b="0" i="0" dirty="0">
                          <a:solidFill>
                            <a:srgbClr val="000000"/>
                          </a:solidFill>
                          <a:effectLst/>
                          <a:latin typeface="Times New Roman" panose="02020603050405020304" pitchFamily="18" charset="0"/>
                          <a:cs typeface="Times New Roman" panose="02020603050405020304" pitchFamily="18" charset="0"/>
                        </a:rPr>
                        <a:t>Were participant quotations presented to illustrate the themes/findings? Was each quotation identified? e.g. participant number</a:t>
                      </a:r>
                      <a:endParaRPr lang="en-US" sz="2000" dirty="0">
                        <a:effectLst/>
                        <a:latin typeface="Times New Roman" panose="02020603050405020304" pitchFamily="18" charset="0"/>
                        <a:cs typeface="Times New Roman" panose="02020603050405020304" pitchFamily="18" charset="0"/>
                      </a:endParaRPr>
                    </a:p>
                  </a:txBody>
                  <a:tcPr anchor="ctr"/>
                </a:tc>
                <a:tc>
                  <a:txBody>
                    <a:bodyPr/>
                    <a:lstStyle/>
                    <a:p>
                      <a:endParaRPr lang="en-US" dirty="0"/>
                    </a:p>
                  </a:txBody>
                  <a:tcPr/>
                </a:tc>
                <a:extLst>
                  <a:ext uri="{0D108BD9-81ED-4DB2-BD59-A6C34878D82A}">
                    <a16:rowId xmlns:a16="http://schemas.microsoft.com/office/drawing/2014/main" val="3240953011"/>
                  </a:ext>
                </a:extLst>
              </a:tr>
              <a:tr h="763492">
                <a:tc>
                  <a:txBody>
                    <a:bodyPr/>
                    <a:lstStyle/>
                    <a:p>
                      <a:r>
                        <a:rPr lang="en-US" sz="2000" b="0" i="0">
                          <a:solidFill>
                            <a:srgbClr val="000000"/>
                          </a:solidFill>
                          <a:effectLst/>
                          <a:latin typeface="Times New Roman" panose="02020603050405020304" pitchFamily="18" charset="0"/>
                          <a:cs typeface="Times New Roman" panose="02020603050405020304" pitchFamily="18" charset="0"/>
                        </a:rPr>
                        <a:t>Data and findings consistent </a:t>
                      </a:r>
                      <a:endParaRPr lang="en-US" sz="2000">
                        <a:effectLst/>
                        <a:latin typeface="Times New Roman" panose="02020603050405020304" pitchFamily="18" charset="0"/>
                        <a:cs typeface="Times New Roman" panose="02020603050405020304" pitchFamily="18" charset="0"/>
                      </a:endParaRPr>
                    </a:p>
                  </a:txBody>
                  <a:tcPr anchor="ctr"/>
                </a:tc>
                <a:tc>
                  <a:txBody>
                    <a:bodyPr/>
                    <a:lstStyle/>
                    <a:p>
                      <a:r>
                        <a:rPr lang="en-US" sz="2000" b="0" i="0">
                          <a:solidFill>
                            <a:srgbClr val="000000"/>
                          </a:solidFill>
                          <a:effectLst/>
                          <a:latin typeface="Times New Roman" panose="02020603050405020304" pitchFamily="18" charset="0"/>
                          <a:cs typeface="Times New Roman" panose="02020603050405020304" pitchFamily="18" charset="0"/>
                        </a:rPr>
                        <a:t>30 </a:t>
                      </a:r>
                      <a:endParaRPr lang="en-US" sz="2000">
                        <a:effectLst/>
                        <a:latin typeface="Times New Roman" panose="02020603050405020304" pitchFamily="18" charset="0"/>
                        <a:cs typeface="Times New Roman" panose="02020603050405020304" pitchFamily="18" charset="0"/>
                      </a:endParaRPr>
                    </a:p>
                  </a:txBody>
                  <a:tcPr anchor="ctr"/>
                </a:tc>
                <a:tc>
                  <a:txBody>
                    <a:bodyPr/>
                    <a:lstStyle/>
                    <a:p>
                      <a:pPr algn="just"/>
                      <a:r>
                        <a:rPr lang="en-US" sz="2000" b="0" i="0" dirty="0">
                          <a:solidFill>
                            <a:srgbClr val="000000"/>
                          </a:solidFill>
                          <a:effectLst/>
                          <a:latin typeface="Times New Roman" panose="02020603050405020304" pitchFamily="18" charset="0"/>
                          <a:cs typeface="Times New Roman" panose="02020603050405020304" pitchFamily="18" charset="0"/>
                        </a:rPr>
                        <a:t>Was there consistency between the data presented and the findings?</a:t>
                      </a:r>
                      <a:endParaRPr lang="en-US" sz="2000" dirty="0">
                        <a:effectLst/>
                        <a:latin typeface="Times New Roman" panose="02020603050405020304" pitchFamily="18" charset="0"/>
                        <a:cs typeface="Times New Roman" panose="02020603050405020304" pitchFamily="18" charset="0"/>
                      </a:endParaRPr>
                    </a:p>
                  </a:txBody>
                  <a:tcPr anchor="ctr"/>
                </a:tc>
                <a:tc>
                  <a:txBody>
                    <a:bodyPr/>
                    <a:lstStyle/>
                    <a:p>
                      <a:endParaRPr lang="en-US" dirty="0"/>
                    </a:p>
                  </a:txBody>
                  <a:tcPr/>
                </a:tc>
                <a:extLst>
                  <a:ext uri="{0D108BD9-81ED-4DB2-BD59-A6C34878D82A}">
                    <a16:rowId xmlns:a16="http://schemas.microsoft.com/office/drawing/2014/main" val="2600664189"/>
                  </a:ext>
                </a:extLst>
              </a:tr>
              <a:tr h="431539">
                <a:tc>
                  <a:txBody>
                    <a:bodyPr/>
                    <a:lstStyle/>
                    <a:p>
                      <a:r>
                        <a:rPr lang="en-US" sz="2000" b="0" i="0">
                          <a:solidFill>
                            <a:srgbClr val="000000"/>
                          </a:solidFill>
                          <a:effectLst/>
                          <a:latin typeface="Times New Roman" panose="02020603050405020304" pitchFamily="18" charset="0"/>
                          <a:cs typeface="Times New Roman" panose="02020603050405020304" pitchFamily="18" charset="0"/>
                        </a:rPr>
                        <a:t>Clarity of major themes </a:t>
                      </a:r>
                      <a:endParaRPr lang="en-US" sz="2000">
                        <a:effectLst/>
                        <a:latin typeface="Times New Roman" panose="02020603050405020304" pitchFamily="18" charset="0"/>
                        <a:cs typeface="Times New Roman" panose="02020603050405020304" pitchFamily="18" charset="0"/>
                      </a:endParaRPr>
                    </a:p>
                  </a:txBody>
                  <a:tcPr anchor="ctr"/>
                </a:tc>
                <a:tc>
                  <a:txBody>
                    <a:bodyPr/>
                    <a:lstStyle/>
                    <a:p>
                      <a:r>
                        <a:rPr lang="en-US" sz="2000" b="0" i="0">
                          <a:solidFill>
                            <a:srgbClr val="000000"/>
                          </a:solidFill>
                          <a:effectLst/>
                          <a:latin typeface="Times New Roman" panose="02020603050405020304" pitchFamily="18" charset="0"/>
                          <a:cs typeface="Times New Roman" panose="02020603050405020304" pitchFamily="18" charset="0"/>
                        </a:rPr>
                        <a:t>31 </a:t>
                      </a:r>
                      <a:endParaRPr lang="en-US" sz="2000">
                        <a:effectLst/>
                        <a:latin typeface="Times New Roman" panose="02020603050405020304" pitchFamily="18" charset="0"/>
                        <a:cs typeface="Times New Roman" panose="02020603050405020304" pitchFamily="18" charset="0"/>
                      </a:endParaRPr>
                    </a:p>
                  </a:txBody>
                  <a:tcPr anchor="ctr"/>
                </a:tc>
                <a:tc>
                  <a:txBody>
                    <a:bodyPr/>
                    <a:lstStyle/>
                    <a:p>
                      <a:pPr algn="just"/>
                      <a:r>
                        <a:rPr lang="en-US" sz="2000" b="0" i="0" dirty="0">
                          <a:solidFill>
                            <a:srgbClr val="000000"/>
                          </a:solidFill>
                          <a:effectLst/>
                          <a:latin typeface="Times New Roman" panose="02020603050405020304" pitchFamily="18" charset="0"/>
                          <a:cs typeface="Times New Roman" panose="02020603050405020304" pitchFamily="18" charset="0"/>
                        </a:rPr>
                        <a:t>Were major themes clearly presented in the findings?</a:t>
                      </a:r>
                      <a:endParaRPr lang="en-US" sz="2000" dirty="0">
                        <a:effectLst/>
                        <a:latin typeface="Times New Roman" panose="02020603050405020304" pitchFamily="18" charset="0"/>
                        <a:cs typeface="Times New Roman" panose="02020603050405020304" pitchFamily="18" charset="0"/>
                      </a:endParaRPr>
                    </a:p>
                  </a:txBody>
                  <a:tcPr anchor="ctr"/>
                </a:tc>
                <a:tc>
                  <a:txBody>
                    <a:bodyPr/>
                    <a:lstStyle/>
                    <a:p>
                      <a:endParaRPr lang="en-US" dirty="0"/>
                    </a:p>
                  </a:txBody>
                  <a:tcPr/>
                </a:tc>
                <a:extLst>
                  <a:ext uri="{0D108BD9-81ED-4DB2-BD59-A6C34878D82A}">
                    <a16:rowId xmlns:a16="http://schemas.microsoft.com/office/drawing/2014/main" val="58081639"/>
                  </a:ext>
                </a:extLst>
              </a:tr>
              <a:tr h="763492">
                <a:tc>
                  <a:txBody>
                    <a:bodyPr/>
                    <a:lstStyle/>
                    <a:p>
                      <a:r>
                        <a:rPr lang="en-US" sz="2000" b="0" i="0">
                          <a:solidFill>
                            <a:srgbClr val="000000"/>
                          </a:solidFill>
                          <a:effectLst/>
                          <a:latin typeface="Times New Roman" panose="02020603050405020304" pitchFamily="18" charset="0"/>
                          <a:cs typeface="Times New Roman" panose="02020603050405020304" pitchFamily="18" charset="0"/>
                        </a:rPr>
                        <a:t>Clarity of minor themes </a:t>
                      </a:r>
                      <a:endParaRPr lang="en-US" sz="2000">
                        <a:effectLst/>
                        <a:latin typeface="Times New Roman" panose="02020603050405020304" pitchFamily="18" charset="0"/>
                        <a:cs typeface="Times New Roman" panose="02020603050405020304" pitchFamily="18" charset="0"/>
                      </a:endParaRPr>
                    </a:p>
                  </a:txBody>
                  <a:tcPr anchor="ctr"/>
                </a:tc>
                <a:tc>
                  <a:txBody>
                    <a:bodyPr/>
                    <a:lstStyle/>
                    <a:p>
                      <a:r>
                        <a:rPr lang="en-US" sz="2000" b="0" i="0">
                          <a:solidFill>
                            <a:srgbClr val="000000"/>
                          </a:solidFill>
                          <a:effectLst/>
                          <a:latin typeface="Times New Roman" panose="02020603050405020304" pitchFamily="18" charset="0"/>
                          <a:cs typeface="Times New Roman" panose="02020603050405020304" pitchFamily="18" charset="0"/>
                        </a:rPr>
                        <a:t>32 </a:t>
                      </a:r>
                      <a:endParaRPr lang="en-US" sz="2000">
                        <a:effectLst/>
                        <a:latin typeface="Times New Roman" panose="02020603050405020304" pitchFamily="18" charset="0"/>
                        <a:cs typeface="Times New Roman" panose="02020603050405020304" pitchFamily="18" charset="0"/>
                      </a:endParaRPr>
                    </a:p>
                  </a:txBody>
                  <a:tcPr anchor="ctr"/>
                </a:tc>
                <a:tc>
                  <a:txBody>
                    <a:bodyPr/>
                    <a:lstStyle/>
                    <a:p>
                      <a:pPr algn="just"/>
                      <a:r>
                        <a:rPr lang="en-US" sz="2000" b="0" i="0" dirty="0">
                          <a:solidFill>
                            <a:srgbClr val="000000"/>
                          </a:solidFill>
                          <a:effectLst/>
                          <a:latin typeface="Times New Roman" panose="02020603050405020304" pitchFamily="18" charset="0"/>
                          <a:cs typeface="Times New Roman" panose="02020603050405020304" pitchFamily="18" charset="0"/>
                        </a:rPr>
                        <a:t>Is there a description of diverse cases or discussion of minor themes?</a:t>
                      </a:r>
                      <a:endParaRPr lang="en-US" sz="2000" dirty="0">
                        <a:effectLst/>
                        <a:latin typeface="Times New Roman" panose="02020603050405020304" pitchFamily="18" charset="0"/>
                        <a:cs typeface="Times New Roman" panose="02020603050405020304" pitchFamily="18" charset="0"/>
                      </a:endParaRPr>
                    </a:p>
                  </a:txBody>
                  <a:tcPr anchor="ctr"/>
                </a:tc>
                <a:tc>
                  <a:txBody>
                    <a:bodyPr/>
                    <a:lstStyle/>
                    <a:p>
                      <a:endParaRPr lang="en-US" dirty="0"/>
                    </a:p>
                  </a:txBody>
                  <a:tcPr/>
                </a:tc>
                <a:extLst>
                  <a:ext uri="{0D108BD9-81ED-4DB2-BD59-A6C34878D82A}">
                    <a16:rowId xmlns:a16="http://schemas.microsoft.com/office/drawing/2014/main" val="410746656"/>
                  </a:ext>
                </a:extLst>
              </a:tr>
            </a:tbl>
          </a:graphicData>
        </a:graphic>
      </p:graphicFrame>
      <p:sp>
        <p:nvSpPr>
          <p:cNvPr id="3" name="Slide Number Placeholder 2"/>
          <p:cNvSpPr>
            <a:spLocks noGrp="1"/>
          </p:cNvSpPr>
          <p:nvPr>
            <p:ph type="sldNum" sz="quarter" idx="12"/>
          </p:nvPr>
        </p:nvSpPr>
        <p:spPr/>
        <p:txBody>
          <a:bodyPr/>
          <a:lstStyle/>
          <a:p>
            <a:fld id="{97A0D358-907F-4E83-AF7E-68F68E4B50E3}" type="slidenum">
              <a:rPr lang="en-US" smtClean="0"/>
              <a:t>41</a:t>
            </a:fld>
            <a:endParaRPr lang="en-US"/>
          </a:p>
        </p:txBody>
      </p:sp>
    </p:spTree>
    <p:extLst>
      <p:ext uri="{BB962C8B-B14F-4D97-AF65-F5344CB8AC3E}">
        <p14:creationId xmlns:p14="http://schemas.microsoft.com/office/powerpoint/2010/main" val="32141282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 </a:t>
            </a:r>
            <a:r>
              <a:rPr lang="en-US" sz="3600" b="1" dirty="0">
                <a:latin typeface="Times New Roman" panose="02020603050405020304" pitchFamily="18" charset="0"/>
                <a:cs typeface="Times New Roman" panose="02020603050405020304" pitchFamily="18" charset="0"/>
              </a:rPr>
              <a:t>COREQ checklist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5"/>
            <a:ext cx="10859814" cy="4480582"/>
          </a:xfrm>
        </p:spPr>
        <p:txBody>
          <a:bodyPr>
            <a:normAutofit/>
          </a:bodyPr>
          <a:lstStyle/>
          <a:p>
            <a:pPr marL="0" indent="0" algn="just">
              <a:lnSpc>
                <a:spcPct val="150000"/>
              </a:lnSpc>
              <a:buNone/>
            </a:pPr>
            <a:r>
              <a:rPr lang="en-US"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While the uptake of COREQ has been modest, its publication has led to improved reporting quality in primary qualitative studies (de Jong et al., 2021). </a:t>
            </a:r>
          </a:p>
          <a:p>
            <a:pPr marL="0" indent="0" algn="just">
              <a:lnSpc>
                <a:spcPct val="150000"/>
              </a:lnSpc>
              <a:buNone/>
            </a:pPr>
            <a:r>
              <a:rPr lang="en-US" sz="2600" dirty="0">
                <a:latin typeface="Times New Roman" panose="02020603050405020304" pitchFamily="18" charset="0"/>
                <a:cs typeface="Times New Roman" panose="02020603050405020304" pitchFamily="18" charset="0"/>
              </a:rPr>
              <a:t>However, the credibility of COREQ has been questioned, as attempts to replicate its development process revealed issues with coding trustworthiness and </a:t>
            </a:r>
            <a:r>
              <a:rPr lang="en-US" sz="2600" dirty="0" err="1">
                <a:latin typeface="Times New Roman" panose="02020603050405020304" pitchFamily="18" charset="0"/>
                <a:cs typeface="Times New Roman" panose="02020603050405020304" pitchFamily="18" charset="0"/>
              </a:rPr>
              <a:t>decontextualization</a:t>
            </a:r>
            <a:r>
              <a:rPr lang="en-US" sz="2600" dirty="0">
                <a:latin typeface="Times New Roman" panose="02020603050405020304" pitchFamily="18" charset="0"/>
                <a:cs typeface="Times New Roman" panose="02020603050405020304" pitchFamily="18" charset="0"/>
              </a:rPr>
              <a:t> of original checklist items (</a:t>
            </a:r>
            <a:r>
              <a:rPr lang="en-US" sz="2600" dirty="0" err="1">
                <a:latin typeface="Times New Roman" panose="02020603050405020304" pitchFamily="18" charset="0"/>
                <a:cs typeface="Times New Roman" panose="02020603050405020304" pitchFamily="18" charset="0"/>
              </a:rPr>
              <a:t>Buus</a:t>
            </a:r>
            <a:r>
              <a:rPr lang="en-US" sz="2600" dirty="0">
                <a:latin typeface="Times New Roman" panose="02020603050405020304" pitchFamily="18" charset="0"/>
                <a:cs typeface="Times New Roman" panose="02020603050405020304" pitchFamily="18" charset="0"/>
              </a:rPr>
              <a:t> &amp; </a:t>
            </a:r>
            <a:r>
              <a:rPr lang="en-US" sz="2600" dirty="0" err="1">
                <a:latin typeface="Times New Roman" panose="02020603050405020304" pitchFamily="18" charset="0"/>
                <a:cs typeface="Times New Roman" panose="02020603050405020304" pitchFamily="18" charset="0"/>
              </a:rPr>
              <a:t>Perron</a:t>
            </a:r>
            <a:r>
              <a:rPr lang="en-US" sz="2600" dirty="0">
                <a:latin typeface="Times New Roman" panose="02020603050405020304" pitchFamily="18" charset="0"/>
                <a:cs typeface="Times New Roman" panose="02020603050405020304" pitchFamily="18" charset="0"/>
              </a:rPr>
              <a:t>, 2019). </a:t>
            </a:r>
          </a:p>
          <a:p>
            <a:pPr marL="0" indent="0" algn="just">
              <a:lnSpc>
                <a:spcPct val="150000"/>
              </a:lnSpc>
              <a:buNone/>
            </a:pPr>
            <a:r>
              <a:rPr lang="en-US" sz="2600" dirty="0">
                <a:latin typeface="Times New Roman" panose="02020603050405020304" pitchFamily="18" charset="0"/>
                <a:cs typeface="Times New Roman" panose="02020603050405020304" pitchFamily="18" charset="0"/>
              </a:rPr>
              <a:t>Despite these concerns, COREQ remains widely endorsed by scholarly journals for evaluating qualitative research (</a:t>
            </a:r>
            <a:r>
              <a:rPr lang="en-US" sz="2600" dirty="0" err="1">
                <a:latin typeface="Times New Roman" panose="02020603050405020304" pitchFamily="18" charset="0"/>
                <a:cs typeface="Times New Roman" panose="02020603050405020304" pitchFamily="18" charset="0"/>
              </a:rPr>
              <a:t>Buus</a:t>
            </a:r>
            <a:r>
              <a:rPr lang="en-US" sz="2600" dirty="0">
                <a:latin typeface="Times New Roman" panose="02020603050405020304" pitchFamily="18" charset="0"/>
                <a:cs typeface="Times New Roman" panose="02020603050405020304" pitchFamily="18" charset="0"/>
              </a:rPr>
              <a:t> &amp; </a:t>
            </a:r>
            <a:r>
              <a:rPr lang="en-US" sz="2600" dirty="0" err="1">
                <a:latin typeface="Times New Roman" panose="02020603050405020304" pitchFamily="18" charset="0"/>
                <a:cs typeface="Times New Roman" panose="02020603050405020304" pitchFamily="18" charset="0"/>
              </a:rPr>
              <a:t>Perron</a:t>
            </a:r>
            <a:r>
              <a:rPr lang="en-US" sz="2600" dirty="0">
                <a:latin typeface="Times New Roman" panose="02020603050405020304" pitchFamily="18" charset="0"/>
                <a:cs typeface="Times New Roman" panose="02020603050405020304" pitchFamily="18" charset="0"/>
              </a:rPr>
              <a:t>, 2019).</a:t>
            </a:r>
          </a:p>
        </p:txBody>
      </p:sp>
      <p:sp>
        <p:nvSpPr>
          <p:cNvPr id="4" name="Slide Number Placeholder 3"/>
          <p:cNvSpPr>
            <a:spLocks noGrp="1"/>
          </p:cNvSpPr>
          <p:nvPr>
            <p:ph type="sldNum" sz="quarter" idx="12"/>
          </p:nvPr>
        </p:nvSpPr>
        <p:spPr/>
        <p:txBody>
          <a:bodyPr/>
          <a:lstStyle/>
          <a:p>
            <a:fld id="{97A0D358-907F-4E83-AF7E-68F68E4B50E3}" type="slidenum">
              <a:rPr lang="en-US" smtClean="0"/>
              <a:t>42</a:t>
            </a:fld>
            <a:endParaRPr lang="en-US"/>
          </a:p>
        </p:txBody>
      </p:sp>
    </p:spTree>
    <p:extLst>
      <p:ext uri="{BB962C8B-B14F-4D97-AF65-F5344CB8AC3E}">
        <p14:creationId xmlns:p14="http://schemas.microsoft.com/office/powerpoint/2010/main" val="117683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703" y="2625000"/>
            <a:ext cx="10515600" cy="1325563"/>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SRQR checklist</a:t>
            </a:r>
            <a:br>
              <a:rPr lang="en-US" b="1" dirty="0">
                <a:latin typeface="Times New Roman" panose="02020603050405020304" pitchFamily="18" charset="0"/>
                <a:cs typeface="Times New Roman" panose="02020603050405020304" pitchFamily="18" charset="0"/>
              </a:rPr>
            </a:br>
            <a:br>
              <a:rPr lang="en-US" b="1" dirty="0">
                <a:latin typeface="Times New Roman" panose="02020603050405020304" pitchFamily="18" charset="0"/>
                <a:cs typeface="Times New Roman" panose="02020603050405020304" pitchFamily="18" charset="0"/>
              </a:rPr>
            </a:br>
            <a:r>
              <a:rPr lang="en-US" sz="3100" b="1" dirty="0">
                <a:latin typeface="Times New Roman" panose="02020603050405020304" pitchFamily="18" charset="0"/>
                <a:cs typeface="Times New Roman" panose="02020603050405020304" pitchFamily="18" charset="0"/>
              </a:rPr>
              <a:t>The Standards for Reporting Qualitative Research </a:t>
            </a:r>
          </a:p>
        </p:txBody>
      </p:sp>
      <p:sp>
        <p:nvSpPr>
          <p:cNvPr id="4" name="Slide Number Placeholder 3"/>
          <p:cNvSpPr>
            <a:spLocks noGrp="1"/>
          </p:cNvSpPr>
          <p:nvPr>
            <p:ph type="sldNum" sz="quarter" idx="12"/>
          </p:nvPr>
        </p:nvSpPr>
        <p:spPr/>
        <p:txBody>
          <a:bodyPr/>
          <a:lstStyle/>
          <a:p>
            <a:fld id="{97A0D358-907F-4E83-AF7E-68F68E4B50E3}" type="slidenum">
              <a:rPr lang="en-US" smtClean="0"/>
              <a:t>43</a:t>
            </a:fld>
            <a:endParaRPr lang="en-US"/>
          </a:p>
        </p:txBody>
      </p:sp>
    </p:spTree>
    <p:extLst>
      <p:ext uri="{BB962C8B-B14F-4D97-AF65-F5344CB8AC3E}">
        <p14:creationId xmlns:p14="http://schemas.microsoft.com/office/powerpoint/2010/main" val="18955191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SRQR checklist</a:t>
            </a:r>
          </a:p>
        </p:txBody>
      </p:sp>
      <p:sp>
        <p:nvSpPr>
          <p:cNvPr id="3" name="Content Placeholder 2"/>
          <p:cNvSpPr>
            <a:spLocks noGrp="1"/>
          </p:cNvSpPr>
          <p:nvPr>
            <p:ph idx="1"/>
          </p:nvPr>
        </p:nvSpPr>
        <p:spPr/>
        <p:txBody>
          <a:bodyPr>
            <a:normAutofit fontScale="92500" lnSpcReduction="10000"/>
          </a:bodyPr>
          <a:lstStyle/>
          <a:p>
            <a:pPr algn="just">
              <a:lnSpc>
                <a:spcPct val="150000"/>
              </a:lnSpc>
            </a:pPr>
            <a:r>
              <a:rPr lang="en-US" dirty="0">
                <a:latin typeface="Times New Roman" panose="02020603050405020304" pitchFamily="18" charset="0"/>
                <a:cs typeface="Times New Roman" panose="02020603050405020304" pitchFamily="18" charset="0"/>
              </a:rPr>
              <a:t>The Standards for Reporting Qualitative Research (SRQR) checklist is a 21-item tool used to evaluate the quality of qualitative research reporting (</a:t>
            </a:r>
            <a:r>
              <a:rPr lang="en-US" b="1" dirty="0">
                <a:latin typeface="Times New Roman" panose="02020603050405020304" pitchFamily="18" charset="0"/>
                <a:cs typeface="Times New Roman" panose="02020603050405020304" pitchFamily="18" charset="0"/>
              </a:rPr>
              <a:t>O'Brien et al., 2014</a:t>
            </a:r>
            <a:r>
              <a:rPr lang="en-US" dirty="0">
                <a:latin typeface="Times New Roman" panose="02020603050405020304" pitchFamily="18" charset="0"/>
                <a:cs typeface="Times New Roman" panose="02020603050405020304" pitchFamily="18" charset="0"/>
              </a:rPr>
              <a:t>).</a:t>
            </a:r>
          </a:p>
          <a:p>
            <a:pPr algn="just">
              <a:lnSpc>
                <a:spcPct val="150000"/>
              </a:lnSpc>
            </a:pPr>
            <a:r>
              <a:rPr lang="en-US" dirty="0">
                <a:latin typeface="Times New Roman" panose="02020603050405020304" pitchFamily="18" charset="0"/>
                <a:cs typeface="Times New Roman" panose="02020603050405020304" pitchFamily="18" charset="0"/>
              </a:rPr>
              <a:t>It addresses various aspects of research, including context, data collection methods, and analysis. </a:t>
            </a:r>
          </a:p>
          <a:p>
            <a:pPr algn="just">
              <a:lnSpc>
                <a:spcPct val="150000"/>
              </a:lnSpc>
            </a:pPr>
            <a:r>
              <a:rPr lang="en-US" dirty="0">
                <a:latin typeface="Times New Roman" panose="02020603050405020304" pitchFamily="18" charset="0"/>
                <a:cs typeface="Times New Roman" panose="02020603050405020304" pitchFamily="18" charset="0"/>
              </a:rPr>
              <a:t>The SRQR evolved from earlier guidelines like QUOROM, which was later replaced by PRISMA for systematic reviews and meta-analyses </a:t>
            </a:r>
          </a:p>
        </p:txBody>
      </p:sp>
      <p:sp>
        <p:nvSpPr>
          <p:cNvPr id="4" name="Slide Number Placeholder 3"/>
          <p:cNvSpPr>
            <a:spLocks noGrp="1"/>
          </p:cNvSpPr>
          <p:nvPr>
            <p:ph type="sldNum" sz="quarter" idx="12"/>
          </p:nvPr>
        </p:nvSpPr>
        <p:spPr/>
        <p:txBody>
          <a:bodyPr/>
          <a:lstStyle/>
          <a:p>
            <a:fld id="{97A0D358-907F-4E83-AF7E-68F68E4B50E3}" type="slidenum">
              <a:rPr lang="en-US" smtClean="0"/>
              <a:t>44</a:t>
            </a:fld>
            <a:endParaRPr lang="en-US"/>
          </a:p>
        </p:txBody>
      </p:sp>
    </p:spTree>
    <p:extLst>
      <p:ext uri="{BB962C8B-B14F-4D97-AF65-F5344CB8AC3E}">
        <p14:creationId xmlns:p14="http://schemas.microsoft.com/office/powerpoint/2010/main" val="347874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Times New Roman" panose="02020603050405020304" pitchFamily="18" charset="0"/>
                <a:cs typeface="Times New Roman" panose="02020603050405020304" pitchFamily="18" charset="0"/>
              </a:rPr>
              <a:t>Title and abstract</a:t>
            </a:r>
          </a:p>
        </p:txBody>
      </p:sp>
      <p:sp>
        <p:nvSpPr>
          <p:cNvPr id="3" name="Content Placeholder 2"/>
          <p:cNvSpPr>
            <a:spLocks noGrp="1"/>
          </p:cNvSpPr>
          <p:nvPr>
            <p:ph idx="1"/>
          </p:nvPr>
        </p:nvSpPr>
        <p:spPr>
          <a:xfrm>
            <a:off x="300447" y="1690688"/>
            <a:ext cx="11390811" cy="4351338"/>
          </a:xfrm>
        </p:spPr>
        <p:txBody>
          <a:bodyPr>
            <a:noAutofit/>
          </a:bodyPr>
          <a:lstStyle/>
          <a:p>
            <a:pPr algn="just">
              <a:lnSpc>
                <a:spcPct val="150000"/>
              </a:lnSpc>
            </a:pPr>
            <a:r>
              <a:rPr lang="en-US" sz="2600" b="1" dirty="0">
                <a:latin typeface="Times New Roman" panose="02020603050405020304" pitchFamily="18" charset="0"/>
                <a:cs typeface="Times New Roman" panose="02020603050405020304" pitchFamily="18" charset="0"/>
              </a:rPr>
              <a:t>Title</a:t>
            </a:r>
            <a:r>
              <a:rPr lang="en-US" sz="2600" dirty="0">
                <a:latin typeface="Times New Roman" panose="02020603050405020304" pitchFamily="18" charset="0"/>
                <a:cs typeface="Times New Roman" panose="02020603050405020304" pitchFamily="18" charset="0"/>
              </a:rPr>
              <a:t> - Concise description of the nature and topic of the study Identifying the study as qualitative or indicating the approach (e.g., ethnography, grounded theory) or data collection methods (e.g., interview, focus group) is recommended</a:t>
            </a:r>
          </a:p>
          <a:p>
            <a:pPr algn="just">
              <a:lnSpc>
                <a:spcPct val="150000"/>
              </a:lnSpc>
            </a:pPr>
            <a:endParaRPr lang="en-US" sz="2600" b="1" dirty="0">
              <a:latin typeface="Times New Roman" panose="02020603050405020304" pitchFamily="18" charset="0"/>
              <a:cs typeface="Times New Roman" panose="02020603050405020304" pitchFamily="18" charset="0"/>
            </a:endParaRPr>
          </a:p>
          <a:p>
            <a:pPr algn="just">
              <a:lnSpc>
                <a:spcPct val="150000"/>
              </a:lnSpc>
            </a:pPr>
            <a:r>
              <a:rPr lang="en-US" sz="2600" b="1" dirty="0">
                <a:latin typeface="Times New Roman" panose="02020603050405020304" pitchFamily="18" charset="0"/>
                <a:cs typeface="Times New Roman" panose="02020603050405020304" pitchFamily="18" charset="0"/>
              </a:rPr>
              <a:t>Abstract</a:t>
            </a:r>
            <a:r>
              <a:rPr lang="en-US" sz="2600" dirty="0">
                <a:latin typeface="Times New Roman" panose="02020603050405020304" pitchFamily="18" charset="0"/>
                <a:cs typeface="Times New Roman" panose="02020603050405020304" pitchFamily="18" charset="0"/>
              </a:rPr>
              <a:t> - Summary of key elements of the study using the abstract format of the intended publication; typically includes background, purpose, methods, results, and conclusions</a:t>
            </a:r>
          </a:p>
        </p:txBody>
      </p:sp>
      <p:sp>
        <p:nvSpPr>
          <p:cNvPr id="4" name="Slide Number Placeholder 3"/>
          <p:cNvSpPr>
            <a:spLocks noGrp="1"/>
          </p:cNvSpPr>
          <p:nvPr>
            <p:ph type="sldNum" sz="quarter" idx="12"/>
          </p:nvPr>
        </p:nvSpPr>
        <p:spPr/>
        <p:txBody>
          <a:bodyPr/>
          <a:lstStyle/>
          <a:p>
            <a:fld id="{97A0D358-907F-4E83-AF7E-68F68E4B50E3}" type="slidenum">
              <a:rPr lang="en-US" smtClean="0"/>
              <a:t>45</a:t>
            </a:fld>
            <a:endParaRPr lang="en-US"/>
          </a:p>
        </p:txBody>
      </p:sp>
    </p:spTree>
    <p:extLst>
      <p:ext uri="{BB962C8B-B14F-4D97-AF65-F5344CB8AC3E}">
        <p14:creationId xmlns:p14="http://schemas.microsoft.com/office/powerpoint/2010/main" val="411839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Introduction</a:t>
            </a:r>
          </a:p>
        </p:txBody>
      </p:sp>
      <p:sp>
        <p:nvSpPr>
          <p:cNvPr id="3" name="Content Placeholder 2"/>
          <p:cNvSpPr>
            <a:spLocks noGrp="1"/>
          </p:cNvSpPr>
          <p:nvPr>
            <p:ph idx="1"/>
          </p:nvPr>
        </p:nvSpPr>
        <p:spPr>
          <a:xfrm>
            <a:off x="300447" y="2211976"/>
            <a:ext cx="11390811" cy="3830049"/>
          </a:xfrm>
        </p:spPr>
        <p:txBody>
          <a:bodyPr>
            <a:noAutofit/>
          </a:bodyPr>
          <a:lstStyle/>
          <a:p>
            <a:pPr algn="just">
              <a:lnSpc>
                <a:spcPct val="150000"/>
              </a:lnSpc>
            </a:pPr>
            <a:r>
              <a:rPr lang="en-US" sz="2600" b="1" dirty="0">
                <a:latin typeface="Times New Roman" panose="02020603050405020304" pitchFamily="18" charset="0"/>
                <a:cs typeface="Times New Roman" panose="02020603050405020304" pitchFamily="18" charset="0"/>
              </a:rPr>
              <a:t>Problem formulation - </a:t>
            </a:r>
            <a:r>
              <a:rPr lang="en-US" sz="2600" dirty="0">
                <a:latin typeface="Times New Roman" panose="02020603050405020304" pitchFamily="18" charset="0"/>
                <a:cs typeface="Times New Roman" panose="02020603050405020304" pitchFamily="18" charset="0"/>
              </a:rPr>
              <a:t>Description and significance of the problem/phenomenon studied; review of relevant theory and empirical work; problem statement</a:t>
            </a:r>
          </a:p>
          <a:p>
            <a:pPr marL="0" indent="0" algn="just">
              <a:lnSpc>
                <a:spcPct val="150000"/>
              </a:lnSpc>
              <a:buNone/>
            </a:pPr>
            <a:endParaRPr lang="en-US" sz="2600" dirty="0">
              <a:latin typeface="Times New Roman" panose="02020603050405020304" pitchFamily="18" charset="0"/>
              <a:cs typeface="Times New Roman" panose="02020603050405020304" pitchFamily="18" charset="0"/>
            </a:endParaRPr>
          </a:p>
          <a:p>
            <a:pPr algn="just">
              <a:lnSpc>
                <a:spcPct val="150000"/>
              </a:lnSpc>
            </a:pPr>
            <a:r>
              <a:rPr lang="en-US" sz="2600" b="1" dirty="0">
                <a:latin typeface="Times New Roman" panose="02020603050405020304" pitchFamily="18" charset="0"/>
                <a:cs typeface="Times New Roman" panose="02020603050405020304" pitchFamily="18" charset="0"/>
              </a:rPr>
              <a:t>Purpose or research question - </a:t>
            </a:r>
            <a:r>
              <a:rPr lang="en-US" sz="2600" dirty="0">
                <a:latin typeface="Times New Roman" panose="02020603050405020304" pitchFamily="18" charset="0"/>
                <a:cs typeface="Times New Roman" panose="02020603050405020304" pitchFamily="18" charset="0"/>
              </a:rPr>
              <a:t>Purpose of the study and specific objectives or questions</a:t>
            </a:r>
          </a:p>
        </p:txBody>
      </p:sp>
      <p:sp>
        <p:nvSpPr>
          <p:cNvPr id="4" name="Slide Number Placeholder 3"/>
          <p:cNvSpPr>
            <a:spLocks noGrp="1"/>
          </p:cNvSpPr>
          <p:nvPr>
            <p:ph type="sldNum" sz="quarter" idx="12"/>
          </p:nvPr>
        </p:nvSpPr>
        <p:spPr/>
        <p:txBody>
          <a:bodyPr/>
          <a:lstStyle/>
          <a:p>
            <a:fld id="{97A0D358-907F-4E83-AF7E-68F68E4B50E3}" type="slidenum">
              <a:rPr lang="en-US" smtClean="0"/>
              <a:t>46</a:t>
            </a:fld>
            <a:endParaRPr lang="en-US"/>
          </a:p>
        </p:txBody>
      </p:sp>
    </p:spTree>
    <p:extLst>
      <p:ext uri="{BB962C8B-B14F-4D97-AF65-F5344CB8AC3E}">
        <p14:creationId xmlns:p14="http://schemas.microsoft.com/office/powerpoint/2010/main" val="331726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052" y="0"/>
            <a:ext cx="10515600" cy="1325563"/>
          </a:xfrm>
        </p:spPr>
        <p:txBody>
          <a:bodyPr>
            <a:normAutofit/>
          </a:bodyPr>
          <a:lstStyle/>
          <a:p>
            <a:pPr algn="ctr"/>
            <a:r>
              <a:rPr lang="en-US" sz="4000" b="1" dirty="0">
                <a:latin typeface="Times New Roman" panose="02020603050405020304" pitchFamily="18" charset="0"/>
                <a:cs typeface="Times New Roman" panose="02020603050405020304" pitchFamily="18" charset="0"/>
              </a:rPr>
              <a:t>Methods </a:t>
            </a:r>
          </a:p>
        </p:txBody>
      </p:sp>
      <p:sp>
        <p:nvSpPr>
          <p:cNvPr id="3" name="Content Placeholder 2"/>
          <p:cNvSpPr>
            <a:spLocks noGrp="1"/>
          </p:cNvSpPr>
          <p:nvPr>
            <p:ph idx="1"/>
          </p:nvPr>
        </p:nvSpPr>
        <p:spPr>
          <a:xfrm>
            <a:off x="300446" y="1481682"/>
            <a:ext cx="11390811" cy="4351338"/>
          </a:xfrm>
        </p:spPr>
        <p:txBody>
          <a:bodyPr>
            <a:noAutofit/>
          </a:bodyPr>
          <a:lstStyle/>
          <a:p>
            <a:pPr algn="just">
              <a:lnSpc>
                <a:spcPct val="150000"/>
              </a:lnSpc>
            </a:pPr>
            <a:r>
              <a:rPr lang="en-US" sz="2400" b="1" dirty="0">
                <a:latin typeface="Times New Roman" panose="02020603050405020304" pitchFamily="18" charset="0"/>
                <a:cs typeface="Times New Roman" panose="02020603050405020304" pitchFamily="18" charset="0"/>
              </a:rPr>
              <a:t>Qualitative approach and research paradigm </a:t>
            </a:r>
            <a:r>
              <a:rPr lang="en-US" sz="2400" dirty="0">
                <a:latin typeface="Times New Roman" panose="02020603050405020304" pitchFamily="18" charset="0"/>
                <a:cs typeface="Times New Roman" panose="02020603050405020304" pitchFamily="18" charset="0"/>
              </a:rPr>
              <a:t>- Qualitative approach (e.g., ethnography, grounded theory, case study, phenomenology, narrative research) and guiding theory if appropriate; identifying the research paradigm (e.g., postpositivist, constructivist/ interpretivist) is also recommended.</a:t>
            </a:r>
          </a:p>
          <a:p>
            <a:pPr algn="just">
              <a:lnSpc>
                <a:spcPct val="150000"/>
              </a:lnSpc>
            </a:pPr>
            <a:r>
              <a:rPr lang="en-US" sz="2400" b="1" dirty="0">
                <a:latin typeface="Times New Roman" panose="02020603050405020304" pitchFamily="18" charset="0"/>
                <a:cs typeface="Times New Roman" panose="02020603050405020304" pitchFamily="18" charset="0"/>
              </a:rPr>
              <a:t>Researcher characteristics and reflexivity </a:t>
            </a:r>
            <a:r>
              <a:rPr lang="en-US" sz="2400" dirty="0">
                <a:latin typeface="Times New Roman" panose="02020603050405020304" pitchFamily="18" charset="0"/>
                <a:cs typeface="Times New Roman" panose="02020603050405020304" pitchFamily="18" charset="0"/>
              </a:rPr>
              <a:t>- Researchers’ characteristics that may influence the research, including personal attributes, qualifications/experience, relationship with participants, assumptions, and/or presuppositions; potential or actual interaction between researchers’ characteristics and the research questions, approach, methods, results, and/or transferability </a:t>
            </a:r>
          </a:p>
        </p:txBody>
      </p:sp>
      <p:sp>
        <p:nvSpPr>
          <p:cNvPr id="4" name="Slide Number Placeholder 3"/>
          <p:cNvSpPr>
            <a:spLocks noGrp="1"/>
          </p:cNvSpPr>
          <p:nvPr>
            <p:ph type="sldNum" sz="quarter" idx="12"/>
          </p:nvPr>
        </p:nvSpPr>
        <p:spPr/>
        <p:txBody>
          <a:bodyPr/>
          <a:lstStyle/>
          <a:p>
            <a:fld id="{97A0D358-907F-4E83-AF7E-68F68E4B50E3}" type="slidenum">
              <a:rPr lang="en-US" smtClean="0"/>
              <a:t>47</a:t>
            </a:fld>
            <a:endParaRPr lang="en-US"/>
          </a:p>
        </p:txBody>
      </p:sp>
    </p:spTree>
    <p:extLst>
      <p:ext uri="{BB962C8B-B14F-4D97-AF65-F5344CB8AC3E}">
        <p14:creationId xmlns:p14="http://schemas.microsoft.com/office/powerpoint/2010/main" val="13641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052" y="0"/>
            <a:ext cx="10515600" cy="1325563"/>
          </a:xfrm>
        </p:spPr>
        <p:txBody>
          <a:bodyPr>
            <a:normAutofit/>
          </a:bodyPr>
          <a:lstStyle/>
          <a:p>
            <a:pPr algn="ctr"/>
            <a:r>
              <a:rPr lang="en-US" sz="4000" b="1" dirty="0">
                <a:latin typeface="Times New Roman" panose="02020603050405020304" pitchFamily="18" charset="0"/>
                <a:cs typeface="Times New Roman" panose="02020603050405020304" pitchFamily="18" charset="0"/>
              </a:rPr>
              <a:t>Methods </a:t>
            </a:r>
          </a:p>
        </p:txBody>
      </p:sp>
      <p:sp>
        <p:nvSpPr>
          <p:cNvPr id="3" name="Content Placeholder 2"/>
          <p:cNvSpPr>
            <a:spLocks noGrp="1"/>
          </p:cNvSpPr>
          <p:nvPr>
            <p:ph idx="1"/>
          </p:nvPr>
        </p:nvSpPr>
        <p:spPr>
          <a:xfrm>
            <a:off x="300447" y="1690688"/>
            <a:ext cx="11390811" cy="4351338"/>
          </a:xfrm>
        </p:spPr>
        <p:txBody>
          <a:bodyPr>
            <a:noAutofit/>
          </a:bodyPr>
          <a:lstStyle/>
          <a:p>
            <a:pPr algn="just">
              <a:lnSpc>
                <a:spcPct val="150000"/>
              </a:lnSpc>
            </a:pPr>
            <a:r>
              <a:rPr lang="en-US" sz="2600" b="1" dirty="0">
                <a:latin typeface="Times New Roman" panose="02020603050405020304" pitchFamily="18" charset="0"/>
                <a:cs typeface="Times New Roman" panose="02020603050405020304" pitchFamily="18" charset="0"/>
              </a:rPr>
              <a:t>Context</a:t>
            </a:r>
            <a:r>
              <a:rPr lang="en-US" sz="2600" dirty="0">
                <a:latin typeface="Times New Roman" panose="02020603050405020304" pitchFamily="18" charset="0"/>
                <a:cs typeface="Times New Roman" panose="02020603050405020304" pitchFamily="18" charset="0"/>
              </a:rPr>
              <a:t> - Setting/site and salient contextual factor.</a:t>
            </a:r>
          </a:p>
          <a:p>
            <a:pPr algn="just">
              <a:lnSpc>
                <a:spcPct val="150000"/>
              </a:lnSpc>
            </a:pPr>
            <a:r>
              <a:rPr lang="en-US" sz="2600" b="1" dirty="0">
                <a:latin typeface="Times New Roman" panose="02020603050405020304" pitchFamily="18" charset="0"/>
                <a:cs typeface="Times New Roman" panose="02020603050405020304" pitchFamily="18" charset="0"/>
              </a:rPr>
              <a:t>Sampling strategy - </a:t>
            </a:r>
            <a:r>
              <a:rPr lang="en-US" sz="2600" dirty="0">
                <a:latin typeface="Times New Roman" panose="02020603050405020304" pitchFamily="18" charset="0"/>
                <a:cs typeface="Times New Roman" panose="02020603050405020304" pitchFamily="18" charset="0"/>
              </a:rPr>
              <a:t>How and why research participants, documents, or events were selected; criteria for deciding when no further sampling was necessary (e.g., sampling saturation).</a:t>
            </a:r>
          </a:p>
          <a:p>
            <a:pPr algn="just">
              <a:lnSpc>
                <a:spcPct val="150000"/>
              </a:lnSpc>
            </a:pPr>
            <a:r>
              <a:rPr lang="en-US" sz="2600" b="1" dirty="0">
                <a:latin typeface="Times New Roman" panose="02020603050405020304" pitchFamily="18" charset="0"/>
                <a:cs typeface="Times New Roman" panose="02020603050405020304" pitchFamily="18" charset="0"/>
              </a:rPr>
              <a:t>Ethical issues pertaining to human subjects - </a:t>
            </a:r>
            <a:r>
              <a:rPr lang="en-US" sz="2600" dirty="0">
                <a:latin typeface="Times New Roman" panose="02020603050405020304" pitchFamily="18" charset="0"/>
                <a:cs typeface="Times New Roman" panose="02020603050405020304" pitchFamily="18" charset="0"/>
              </a:rPr>
              <a:t>Documentation of approval by an appropriate ethics review board and participant consent, or explanation for lack thereof; other confidentiality and data security issues.</a:t>
            </a:r>
          </a:p>
        </p:txBody>
      </p:sp>
      <p:sp>
        <p:nvSpPr>
          <p:cNvPr id="4" name="Slide Number Placeholder 3"/>
          <p:cNvSpPr>
            <a:spLocks noGrp="1"/>
          </p:cNvSpPr>
          <p:nvPr>
            <p:ph type="sldNum" sz="quarter" idx="12"/>
          </p:nvPr>
        </p:nvSpPr>
        <p:spPr/>
        <p:txBody>
          <a:bodyPr/>
          <a:lstStyle/>
          <a:p>
            <a:fld id="{97A0D358-907F-4E83-AF7E-68F68E4B50E3}" type="slidenum">
              <a:rPr lang="en-US" smtClean="0"/>
              <a:t>48</a:t>
            </a:fld>
            <a:endParaRPr lang="en-US"/>
          </a:p>
        </p:txBody>
      </p:sp>
    </p:spTree>
    <p:extLst>
      <p:ext uri="{BB962C8B-B14F-4D97-AF65-F5344CB8AC3E}">
        <p14:creationId xmlns:p14="http://schemas.microsoft.com/office/powerpoint/2010/main" val="167963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052" y="0"/>
            <a:ext cx="10515600" cy="1325563"/>
          </a:xfrm>
        </p:spPr>
        <p:txBody>
          <a:bodyPr>
            <a:normAutofit/>
          </a:bodyPr>
          <a:lstStyle/>
          <a:p>
            <a:pPr algn="ctr"/>
            <a:r>
              <a:rPr lang="en-US" sz="4000" b="1" dirty="0">
                <a:latin typeface="Times New Roman" panose="02020603050405020304" pitchFamily="18" charset="0"/>
                <a:cs typeface="Times New Roman" panose="02020603050405020304" pitchFamily="18" charset="0"/>
              </a:rPr>
              <a:t>Methods </a:t>
            </a:r>
          </a:p>
        </p:txBody>
      </p:sp>
      <p:sp>
        <p:nvSpPr>
          <p:cNvPr id="3" name="Content Placeholder 2"/>
          <p:cNvSpPr>
            <a:spLocks noGrp="1"/>
          </p:cNvSpPr>
          <p:nvPr>
            <p:ph idx="1"/>
          </p:nvPr>
        </p:nvSpPr>
        <p:spPr>
          <a:xfrm>
            <a:off x="300446" y="1520871"/>
            <a:ext cx="11390811" cy="4351338"/>
          </a:xfrm>
        </p:spPr>
        <p:txBody>
          <a:bodyPr>
            <a:noAutofit/>
          </a:bodyPr>
          <a:lstStyle/>
          <a:p>
            <a:pPr algn="just">
              <a:lnSpc>
                <a:spcPct val="150000"/>
              </a:lnSpc>
            </a:pPr>
            <a:r>
              <a:rPr lang="en-US" sz="2600" b="1" dirty="0">
                <a:latin typeface="Times New Roman" panose="02020603050405020304" pitchFamily="18" charset="0"/>
                <a:cs typeface="Times New Roman" panose="02020603050405020304" pitchFamily="18" charset="0"/>
              </a:rPr>
              <a:t>Data collection methods - </a:t>
            </a:r>
            <a:r>
              <a:rPr lang="en-US" sz="2600" dirty="0">
                <a:latin typeface="Times New Roman" panose="02020603050405020304" pitchFamily="18" charset="0"/>
                <a:cs typeface="Times New Roman" panose="02020603050405020304" pitchFamily="18" charset="0"/>
              </a:rPr>
              <a:t>Types of data collected; details of data collection procedures including (as appropriate) start and stop dates of data collection and analysis, iterative process, triangulation of sources/methods, and modification of procedures in response to evolving study findings.</a:t>
            </a:r>
          </a:p>
          <a:p>
            <a:pPr marL="0" indent="0" algn="just">
              <a:lnSpc>
                <a:spcPct val="150000"/>
              </a:lnSpc>
              <a:buNone/>
            </a:pPr>
            <a:endParaRPr lang="en-US" sz="2400" dirty="0">
              <a:latin typeface="Times New Roman" panose="02020603050405020304" pitchFamily="18" charset="0"/>
              <a:cs typeface="Times New Roman" panose="02020603050405020304" pitchFamily="18" charset="0"/>
            </a:endParaRPr>
          </a:p>
          <a:p>
            <a:pPr algn="just">
              <a:lnSpc>
                <a:spcPct val="150000"/>
              </a:lnSpc>
            </a:pPr>
            <a:r>
              <a:rPr lang="en-US" sz="2600" b="1" dirty="0">
                <a:latin typeface="Times New Roman" panose="02020603050405020304" pitchFamily="18" charset="0"/>
                <a:cs typeface="Times New Roman" panose="02020603050405020304" pitchFamily="18" charset="0"/>
              </a:rPr>
              <a:t>Data collection instruments and technologies </a:t>
            </a:r>
            <a:r>
              <a:rPr lang="en-US" sz="2600" dirty="0">
                <a:latin typeface="Times New Roman" panose="02020603050405020304" pitchFamily="18" charset="0"/>
                <a:cs typeface="Times New Roman" panose="02020603050405020304" pitchFamily="18" charset="0"/>
              </a:rPr>
              <a:t>- Description of instruments (e.g., interview guides, questionnaires) and devices (e.g., audio recorders) used for data collection; if/how the instrument(s) changed over the course of the study</a:t>
            </a:r>
          </a:p>
        </p:txBody>
      </p:sp>
      <p:sp>
        <p:nvSpPr>
          <p:cNvPr id="8" name="Slide Number Placeholder 7"/>
          <p:cNvSpPr>
            <a:spLocks noGrp="1"/>
          </p:cNvSpPr>
          <p:nvPr>
            <p:ph type="sldNum" sz="quarter" idx="12"/>
          </p:nvPr>
        </p:nvSpPr>
        <p:spPr/>
        <p:txBody>
          <a:bodyPr/>
          <a:lstStyle/>
          <a:p>
            <a:fld id="{97A0D358-907F-4E83-AF7E-68F68E4B50E3}" type="slidenum">
              <a:rPr lang="en-US" smtClean="0"/>
              <a:t>49</a:t>
            </a:fld>
            <a:endParaRPr lang="en-US"/>
          </a:p>
        </p:txBody>
      </p:sp>
    </p:spTree>
    <p:extLst>
      <p:ext uri="{BB962C8B-B14F-4D97-AF65-F5344CB8AC3E}">
        <p14:creationId xmlns:p14="http://schemas.microsoft.com/office/powerpoint/2010/main" val="110704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38" name="Text Box 14"/>
          <p:cNvSpPr txBox="1">
            <a:spLocks noChangeArrowheads="1"/>
          </p:cNvSpPr>
          <p:nvPr/>
        </p:nvSpPr>
        <p:spPr bwMode="auto">
          <a:xfrm>
            <a:off x="5105400" y="852488"/>
            <a:ext cx="2076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chemeClr val="bg1"/>
                </a:solidFill>
                <a:latin typeface="Arial" panose="020B0604020202020204" pitchFamily="34" charset="0"/>
              </a:rPr>
              <a:t>STARD checklist </a:t>
            </a:r>
          </a:p>
        </p:txBody>
      </p:sp>
      <p:graphicFrame>
        <p:nvGraphicFramePr>
          <p:cNvPr id="3" name="Table 2"/>
          <p:cNvGraphicFramePr>
            <a:graphicFrameLocks noGrp="1"/>
          </p:cNvGraphicFramePr>
          <p:nvPr/>
        </p:nvGraphicFramePr>
        <p:xfrm>
          <a:off x="2209800" y="304801"/>
          <a:ext cx="6781800" cy="6179973"/>
        </p:xfrm>
        <a:graphic>
          <a:graphicData uri="http://schemas.openxmlformats.org/drawingml/2006/table">
            <a:tbl>
              <a:tblPr firstRow="1" firstCol="1" bandRow="1">
                <a:tableStyleId>{17292A2E-F333-43FB-9621-5CBBE7FDCDCB}</a:tableStyleId>
              </a:tblPr>
              <a:tblGrid>
                <a:gridCol w="3755014">
                  <a:extLst>
                    <a:ext uri="{9D8B030D-6E8A-4147-A177-3AD203B41FA5}">
                      <a16:colId xmlns:a16="http://schemas.microsoft.com/office/drawing/2014/main" val="20000"/>
                    </a:ext>
                  </a:extLst>
                </a:gridCol>
                <a:gridCol w="3026786">
                  <a:extLst>
                    <a:ext uri="{9D8B030D-6E8A-4147-A177-3AD203B41FA5}">
                      <a16:colId xmlns:a16="http://schemas.microsoft.com/office/drawing/2014/main" val="20001"/>
                    </a:ext>
                  </a:extLst>
                </a:gridCol>
              </a:tblGrid>
              <a:tr h="322431">
                <a:tc gridSpan="2">
                  <a:txBody>
                    <a:bodyPr/>
                    <a:lstStyle/>
                    <a:p>
                      <a:pPr marL="0" marR="0" algn="ctr" fontAlgn="base">
                        <a:lnSpc>
                          <a:spcPts val="1800"/>
                        </a:lnSpc>
                        <a:spcBef>
                          <a:spcPts val="0"/>
                        </a:spcBef>
                        <a:spcAft>
                          <a:spcPts val="450"/>
                        </a:spcAft>
                      </a:pPr>
                      <a:r>
                        <a:rPr lang="en-US" sz="2000" b="1" dirty="0">
                          <a:effectLst/>
                        </a:rPr>
                        <a:t>Reporting guidelines for main study types</a:t>
                      </a:r>
                      <a:endParaRPr lang="en-US" sz="1200" b="1" dirty="0">
                        <a:effectLst/>
                        <a:latin typeface="Aptos"/>
                        <a:ea typeface="Aptos"/>
                        <a:cs typeface="Arial" panose="020B0604020202020204" pitchFamily="34" charset="0"/>
                      </a:endParaRPr>
                    </a:p>
                  </a:txBody>
                  <a:tcPr marL="110543" marR="0" marT="0" marB="36848" anchor="b"/>
                </a:tc>
                <a:tc hMerge="1">
                  <a:txBody>
                    <a:bodyPr/>
                    <a:lstStyle/>
                    <a:p>
                      <a:endParaRPr lang="en-US"/>
                    </a:p>
                  </a:txBody>
                  <a:tcPr/>
                </a:tc>
                <a:extLst>
                  <a:ext uri="{0D108BD9-81ED-4DB2-BD59-A6C34878D82A}">
                    <a16:rowId xmlns:a16="http://schemas.microsoft.com/office/drawing/2014/main" val="10000"/>
                  </a:ext>
                </a:extLst>
              </a:tr>
              <a:tr h="517978">
                <a:tc>
                  <a:txBody>
                    <a:bodyPr/>
                    <a:lstStyle/>
                    <a:p>
                      <a:pPr marL="0" marR="0" fontAlgn="base">
                        <a:lnSpc>
                          <a:spcPct val="107000"/>
                        </a:lnSpc>
                        <a:spcBef>
                          <a:spcPts val="0"/>
                        </a:spcBef>
                        <a:spcAft>
                          <a:spcPts val="0"/>
                        </a:spcAft>
                      </a:pPr>
                      <a:r>
                        <a:rPr lang="en-US" sz="1400" b="1" u="sng" dirty="0" err="1">
                          <a:effectLst/>
                          <a:hlinkClick r:id="rId2"/>
                        </a:rPr>
                        <a:t>Randomised</a:t>
                      </a:r>
                      <a:r>
                        <a:rPr lang="en-US" sz="1400" b="1" u="sng" dirty="0">
                          <a:effectLst/>
                          <a:hlinkClick r:id="rId2"/>
                        </a:rPr>
                        <a:t> trials</a:t>
                      </a:r>
                      <a:endParaRPr lang="en-US" sz="1600" b="1" dirty="0">
                        <a:effectLst/>
                      </a:endParaRPr>
                    </a:p>
                    <a:p>
                      <a:pPr marL="0" marR="0">
                        <a:lnSpc>
                          <a:spcPct val="107000"/>
                        </a:lnSpc>
                        <a:spcBef>
                          <a:spcPts val="0"/>
                        </a:spcBef>
                        <a:spcAft>
                          <a:spcPts val="0"/>
                        </a:spcAft>
                      </a:pPr>
                      <a:r>
                        <a:rPr lang="en-US" sz="1400" b="1" dirty="0">
                          <a:effectLst/>
                        </a:rPr>
                        <a:t> </a:t>
                      </a:r>
                      <a:endParaRPr lang="en-US" sz="1600" b="1" dirty="0">
                        <a:effectLst/>
                        <a:latin typeface="Aptos"/>
                        <a:ea typeface="Aptos"/>
                        <a:cs typeface="Arial" panose="020B0604020202020204" pitchFamily="34" charset="0"/>
                      </a:endParaRPr>
                    </a:p>
                  </a:txBody>
                  <a:tcPr marL="110543" marR="0" marT="0" marB="36848" anchor="b"/>
                </a:tc>
                <a:tc>
                  <a:txBody>
                    <a:bodyPr/>
                    <a:lstStyle/>
                    <a:p>
                      <a:pPr marL="0" marR="0" fontAlgn="base">
                        <a:lnSpc>
                          <a:spcPct val="107000"/>
                        </a:lnSpc>
                        <a:spcBef>
                          <a:spcPts val="0"/>
                        </a:spcBef>
                        <a:spcAft>
                          <a:spcPts val="0"/>
                        </a:spcAft>
                      </a:pPr>
                      <a:r>
                        <a:rPr lang="en-US" sz="1400" b="1" u="sng" dirty="0">
                          <a:effectLst/>
                          <a:hlinkClick r:id="rId3"/>
                        </a:rPr>
                        <a:t>CONSORT</a:t>
                      </a:r>
                      <a:endParaRPr lang="en-US" sz="1600" b="1" dirty="0">
                        <a:effectLst/>
                      </a:endParaRPr>
                    </a:p>
                    <a:p>
                      <a:pPr marL="0" marR="0">
                        <a:lnSpc>
                          <a:spcPct val="107000"/>
                        </a:lnSpc>
                        <a:spcBef>
                          <a:spcPts val="0"/>
                        </a:spcBef>
                        <a:spcAft>
                          <a:spcPts val="0"/>
                        </a:spcAft>
                      </a:pPr>
                      <a:r>
                        <a:rPr lang="en-US" sz="1400" b="1" dirty="0">
                          <a:effectLst/>
                        </a:rPr>
                        <a:t> </a:t>
                      </a:r>
                      <a:r>
                        <a:rPr lang="en-US" sz="1400" b="1" u="sng" dirty="0">
                          <a:effectLst/>
                          <a:hlinkClick r:id="rId4"/>
                        </a:rPr>
                        <a:t>Extensions</a:t>
                      </a:r>
                      <a:endParaRPr lang="en-US" sz="1600" b="1" dirty="0">
                        <a:effectLst/>
                        <a:latin typeface="Aptos"/>
                        <a:ea typeface="Aptos"/>
                        <a:cs typeface="Arial" panose="020B0604020202020204" pitchFamily="34" charset="0"/>
                      </a:endParaRPr>
                    </a:p>
                  </a:txBody>
                  <a:tcPr marL="0" marR="0" marT="0" marB="0"/>
                </a:tc>
                <a:extLst>
                  <a:ext uri="{0D108BD9-81ED-4DB2-BD59-A6C34878D82A}">
                    <a16:rowId xmlns:a16="http://schemas.microsoft.com/office/drawing/2014/main" val="10001"/>
                  </a:ext>
                </a:extLst>
              </a:tr>
              <a:tr h="393352">
                <a:tc>
                  <a:txBody>
                    <a:bodyPr/>
                    <a:lstStyle/>
                    <a:p>
                      <a:pPr marL="0" marR="0" fontAlgn="base">
                        <a:lnSpc>
                          <a:spcPct val="107000"/>
                        </a:lnSpc>
                        <a:spcBef>
                          <a:spcPts val="0"/>
                        </a:spcBef>
                        <a:spcAft>
                          <a:spcPts val="0"/>
                        </a:spcAft>
                      </a:pPr>
                      <a:r>
                        <a:rPr lang="en-US" sz="1400" b="1" u="sng" dirty="0">
                          <a:effectLst/>
                          <a:hlinkClick r:id="rId5"/>
                        </a:rPr>
                        <a:t>Observational studies</a:t>
                      </a:r>
                      <a:endParaRPr lang="en-US" sz="1600" b="1" dirty="0">
                        <a:effectLst/>
                      </a:endParaRPr>
                    </a:p>
                    <a:p>
                      <a:pPr marL="0" marR="0">
                        <a:lnSpc>
                          <a:spcPct val="107000"/>
                        </a:lnSpc>
                        <a:spcBef>
                          <a:spcPts val="0"/>
                        </a:spcBef>
                        <a:spcAft>
                          <a:spcPts val="0"/>
                        </a:spcAft>
                      </a:pPr>
                      <a:r>
                        <a:rPr lang="en-US" sz="1400" b="1" dirty="0">
                          <a:effectLst/>
                        </a:rPr>
                        <a:t> </a:t>
                      </a:r>
                      <a:endParaRPr lang="en-US" sz="1600" b="1" dirty="0">
                        <a:effectLst/>
                        <a:latin typeface="Aptos"/>
                        <a:ea typeface="Aptos"/>
                        <a:cs typeface="Arial" panose="020B0604020202020204" pitchFamily="34" charset="0"/>
                      </a:endParaRPr>
                    </a:p>
                  </a:txBody>
                  <a:tcPr marL="110543" marR="0" marT="0" marB="36848" anchor="b"/>
                </a:tc>
                <a:tc>
                  <a:txBody>
                    <a:bodyPr/>
                    <a:lstStyle/>
                    <a:p>
                      <a:pPr marL="0" marR="0" fontAlgn="base">
                        <a:lnSpc>
                          <a:spcPct val="107000"/>
                        </a:lnSpc>
                        <a:spcBef>
                          <a:spcPts val="0"/>
                        </a:spcBef>
                        <a:spcAft>
                          <a:spcPts val="0"/>
                        </a:spcAft>
                      </a:pPr>
                      <a:r>
                        <a:rPr lang="en-US" sz="1400" b="1" u="sng" dirty="0">
                          <a:effectLst/>
                          <a:hlinkClick r:id="rId6"/>
                        </a:rPr>
                        <a:t>STROBE</a:t>
                      </a:r>
                      <a:endParaRPr lang="en-US" sz="1600" b="1" dirty="0">
                        <a:effectLst/>
                      </a:endParaRPr>
                    </a:p>
                    <a:p>
                      <a:pPr marL="0" marR="0" fontAlgn="base">
                        <a:lnSpc>
                          <a:spcPct val="107000"/>
                        </a:lnSpc>
                        <a:spcBef>
                          <a:spcPts val="0"/>
                        </a:spcBef>
                        <a:spcAft>
                          <a:spcPts val="0"/>
                        </a:spcAft>
                      </a:pPr>
                      <a:r>
                        <a:rPr lang="en-US" sz="1400" b="1" dirty="0">
                          <a:effectLst/>
                        </a:rPr>
                        <a:t> </a:t>
                      </a:r>
                      <a:r>
                        <a:rPr lang="en-US" sz="1400" b="1" u="sng" dirty="0">
                          <a:effectLst/>
                        </a:rPr>
                        <a:t>Cohort, case-control, cross sectional</a:t>
                      </a:r>
                      <a:endParaRPr lang="en-US" sz="1600" b="1" dirty="0">
                        <a:effectLst/>
                        <a:latin typeface="Aptos"/>
                        <a:ea typeface="Aptos"/>
                        <a:cs typeface="Arial" panose="020B0604020202020204" pitchFamily="34" charset="0"/>
                      </a:endParaRPr>
                    </a:p>
                  </a:txBody>
                  <a:tcPr marL="0" marR="0" marT="0" marB="0"/>
                </a:tc>
                <a:extLst>
                  <a:ext uri="{0D108BD9-81ED-4DB2-BD59-A6C34878D82A}">
                    <a16:rowId xmlns:a16="http://schemas.microsoft.com/office/drawing/2014/main" val="10002"/>
                  </a:ext>
                </a:extLst>
              </a:tr>
              <a:tr h="583871">
                <a:tc>
                  <a:txBody>
                    <a:bodyPr/>
                    <a:lstStyle/>
                    <a:p>
                      <a:pPr marL="0" marR="0" fontAlgn="base">
                        <a:lnSpc>
                          <a:spcPct val="107000"/>
                        </a:lnSpc>
                        <a:spcBef>
                          <a:spcPts val="0"/>
                        </a:spcBef>
                        <a:spcAft>
                          <a:spcPts val="0"/>
                        </a:spcAft>
                      </a:pPr>
                      <a:r>
                        <a:rPr lang="en-US" sz="1400" b="1" u="sng" dirty="0">
                          <a:effectLst/>
                          <a:hlinkClick r:id="rId7"/>
                        </a:rPr>
                        <a:t>Systematic reviews</a:t>
                      </a:r>
                      <a:endParaRPr lang="en-US" sz="1600" b="1" dirty="0">
                        <a:effectLst/>
                      </a:endParaRPr>
                    </a:p>
                    <a:p>
                      <a:pPr marL="0" marR="0">
                        <a:lnSpc>
                          <a:spcPct val="107000"/>
                        </a:lnSpc>
                        <a:spcBef>
                          <a:spcPts val="0"/>
                        </a:spcBef>
                        <a:spcAft>
                          <a:spcPts val="0"/>
                        </a:spcAft>
                      </a:pPr>
                      <a:r>
                        <a:rPr lang="en-US" sz="1400" b="1" dirty="0">
                          <a:effectLst/>
                        </a:rPr>
                        <a:t> </a:t>
                      </a:r>
                      <a:endParaRPr lang="en-US" sz="1600" b="1" dirty="0">
                        <a:effectLst/>
                        <a:latin typeface="Aptos"/>
                        <a:ea typeface="Aptos"/>
                        <a:cs typeface="Arial" panose="020B0604020202020204" pitchFamily="34" charset="0"/>
                      </a:endParaRPr>
                    </a:p>
                  </a:txBody>
                  <a:tcPr marL="110543" marR="0" marT="0" marB="36848" anchor="b"/>
                </a:tc>
                <a:tc>
                  <a:txBody>
                    <a:bodyPr/>
                    <a:lstStyle/>
                    <a:p>
                      <a:pPr marL="0" marR="0" fontAlgn="base">
                        <a:lnSpc>
                          <a:spcPct val="107000"/>
                        </a:lnSpc>
                        <a:spcBef>
                          <a:spcPts val="0"/>
                        </a:spcBef>
                        <a:spcAft>
                          <a:spcPts val="0"/>
                        </a:spcAft>
                      </a:pPr>
                      <a:r>
                        <a:rPr lang="en-US" sz="1400" b="1" u="sng" dirty="0">
                          <a:effectLst/>
                          <a:hlinkClick r:id="rId8"/>
                        </a:rPr>
                        <a:t>PRISMA</a:t>
                      </a:r>
                      <a:endParaRPr lang="en-US" sz="1600" b="1" dirty="0">
                        <a:effectLst/>
                      </a:endParaRPr>
                    </a:p>
                    <a:p>
                      <a:pPr marL="0" marR="0">
                        <a:lnSpc>
                          <a:spcPct val="107000"/>
                        </a:lnSpc>
                        <a:spcBef>
                          <a:spcPts val="0"/>
                        </a:spcBef>
                        <a:spcAft>
                          <a:spcPts val="0"/>
                        </a:spcAft>
                      </a:pPr>
                      <a:r>
                        <a:rPr lang="en-US" sz="1400" b="1" dirty="0">
                          <a:effectLst/>
                        </a:rPr>
                        <a:t> Meta-analysis of Observational Studies in Epidemiology (MOOSE)</a:t>
                      </a:r>
                      <a:endParaRPr lang="en-US" sz="1600" b="1" dirty="0">
                        <a:effectLst/>
                        <a:latin typeface="Aptos"/>
                        <a:ea typeface="Aptos"/>
                        <a:cs typeface="Arial" panose="020B0604020202020204" pitchFamily="34" charset="0"/>
                      </a:endParaRPr>
                    </a:p>
                  </a:txBody>
                  <a:tcPr marL="0" marR="0" marT="0" marB="0"/>
                </a:tc>
                <a:extLst>
                  <a:ext uri="{0D108BD9-81ED-4DB2-BD59-A6C34878D82A}">
                    <a16:rowId xmlns:a16="http://schemas.microsoft.com/office/drawing/2014/main" val="10003"/>
                  </a:ext>
                </a:extLst>
              </a:tr>
              <a:tr h="381000">
                <a:tc>
                  <a:txBody>
                    <a:bodyPr/>
                    <a:lstStyle/>
                    <a:p>
                      <a:pPr marL="0" marR="0" fontAlgn="base">
                        <a:lnSpc>
                          <a:spcPct val="107000"/>
                        </a:lnSpc>
                        <a:spcBef>
                          <a:spcPts val="0"/>
                        </a:spcBef>
                        <a:spcAft>
                          <a:spcPts val="0"/>
                        </a:spcAft>
                      </a:pPr>
                      <a:r>
                        <a:rPr lang="en-US" sz="1400" b="1" u="sng" dirty="0">
                          <a:effectLst/>
                          <a:hlinkClick r:id="rId9"/>
                        </a:rPr>
                        <a:t>Study protocols</a:t>
                      </a:r>
                      <a:endParaRPr lang="en-US" sz="1600" b="1" dirty="0">
                        <a:effectLst/>
                      </a:endParaRPr>
                    </a:p>
                    <a:p>
                      <a:pPr marL="0" marR="0">
                        <a:lnSpc>
                          <a:spcPct val="107000"/>
                        </a:lnSpc>
                        <a:spcBef>
                          <a:spcPts val="0"/>
                        </a:spcBef>
                        <a:spcAft>
                          <a:spcPts val="0"/>
                        </a:spcAft>
                      </a:pPr>
                      <a:r>
                        <a:rPr lang="en-US" sz="1400" b="1" dirty="0">
                          <a:effectLst/>
                        </a:rPr>
                        <a:t> </a:t>
                      </a:r>
                      <a:endParaRPr lang="en-US" sz="1600" b="1" dirty="0">
                        <a:effectLst/>
                        <a:latin typeface="Aptos"/>
                        <a:ea typeface="Aptos"/>
                        <a:cs typeface="Arial" panose="020B0604020202020204" pitchFamily="34" charset="0"/>
                      </a:endParaRPr>
                    </a:p>
                  </a:txBody>
                  <a:tcPr marL="110543" marR="0" marT="0" marB="36848" anchor="b"/>
                </a:tc>
                <a:tc>
                  <a:txBody>
                    <a:bodyPr/>
                    <a:lstStyle/>
                    <a:p>
                      <a:pPr marL="0" marR="0" fontAlgn="base">
                        <a:lnSpc>
                          <a:spcPct val="107000"/>
                        </a:lnSpc>
                        <a:spcBef>
                          <a:spcPts val="0"/>
                        </a:spcBef>
                        <a:spcAft>
                          <a:spcPts val="0"/>
                        </a:spcAft>
                      </a:pPr>
                      <a:r>
                        <a:rPr lang="en-US" sz="1400" b="1" u="sng" dirty="0">
                          <a:effectLst/>
                          <a:hlinkClick r:id="rId10"/>
                        </a:rPr>
                        <a:t>SPIRIT</a:t>
                      </a:r>
                      <a:endParaRPr lang="en-US" sz="1600" b="1" dirty="0">
                        <a:effectLst/>
                      </a:endParaRPr>
                    </a:p>
                    <a:p>
                      <a:pPr marL="0" marR="0">
                        <a:lnSpc>
                          <a:spcPct val="107000"/>
                        </a:lnSpc>
                        <a:spcBef>
                          <a:spcPts val="0"/>
                        </a:spcBef>
                        <a:spcAft>
                          <a:spcPts val="0"/>
                        </a:spcAft>
                      </a:pPr>
                      <a:r>
                        <a:rPr lang="en-US" sz="1400" b="1" dirty="0">
                          <a:effectLst/>
                        </a:rPr>
                        <a:t> </a:t>
                      </a:r>
                      <a:endParaRPr lang="en-US" sz="1600" b="1" dirty="0">
                        <a:effectLst/>
                      </a:endParaRPr>
                    </a:p>
                    <a:p>
                      <a:pPr marL="0" marR="0" fontAlgn="base">
                        <a:lnSpc>
                          <a:spcPct val="107000"/>
                        </a:lnSpc>
                        <a:spcBef>
                          <a:spcPts val="0"/>
                        </a:spcBef>
                        <a:spcAft>
                          <a:spcPts val="0"/>
                        </a:spcAft>
                      </a:pPr>
                      <a:r>
                        <a:rPr lang="en-US" sz="1400" b="1" u="sng" dirty="0">
                          <a:effectLst/>
                          <a:hlinkClick r:id="rId11"/>
                        </a:rPr>
                        <a:t>PRISMA-P</a:t>
                      </a:r>
                      <a:endParaRPr lang="en-US" sz="1600" b="1" dirty="0">
                        <a:effectLst/>
                        <a:latin typeface="Aptos"/>
                        <a:ea typeface="Aptos"/>
                        <a:cs typeface="Arial" panose="020B0604020202020204" pitchFamily="34" charset="0"/>
                      </a:endParaRPr>
                    </a:p>
                  </a:txBody>
                  <a:tcPr marL="0" marR="0" marT="0" marB="0"/>
                </a:tc>
                <a:extLst>
                  <a:ext uri="{0D108BD9-81ED-4DB2-BD59-A6C34878D82A}">
                    <a16:rowId xmlns:a16="http://schemas.microsoft.com/office/drawing/2014/main" val="10004"/>
                  </a:ext>
                </a:extLst>
              </a:tr>
              <a:tr h="517978">
                <a:tc>
                  <a:txBody>
                    <a:bodyPr/>
                    <a:lstStyle/>
                    <a:p>
                      <a:pPr marL="0" marR="0" fontAlgn="base">
                        <a:lnSpc>
                          <a:spcPct val="107000"/>
                        </a:lnSpc>
                        <a:spcBef>
                          <a:spcPts val="0"/>
                        </a:spcBef>
                        <a:spcAft>
                          <a:spcPts val="0"/>
                        </a:spcAft>
                      </a:pPr>
                      <a:r>
                        <a:rPr lang="en-US" sz="1400" b="1" u="sng" dirty="0">
                          <a:effectLst/>
                          <a:hlinkClick r:id="rId12"/>
                        </a:rPr>
                        <a:t>Diagnostic/prognostic studies</a:t>
                      </a:r>
                      <a:endParaRPr lang="en-US" sz="1600" b="1" dirty="0">
                        <a:effectLst/>
                      </a:endParaRPr>
                    </a:p>
                    <a:p>
                      <a:pPr marL="0" marR="0">
                        <a:lnSpc>
                          <a:spcPct val="107000"/>
                        </a:lnSpc>
                        <a:spcBef>
                          <a:spcPts val="0"/>
                        </a:spcBef>
                        <a:spcAft>
                          <a:spcPts val="0"/>
                        </a:spcAft>
                      </a:pPr>
                      <a:r>
                        <a:rPr lang="en-US" sz="1400" b="1" dirty="0">
                          <a:effectLst/>
                        </a:rPr>
                        <a:t> </a:t>
                      </a:r>
                      <a:endParaRPr lang="en-US" sz="1600" b="1" dirty="0">
                        <a:effectLst/>
                        <a:latin typeface="Aptos"/>
                        <a:ea typeface="Aptos"/>
                        <a:cs typeface="Arial" panose="020B0604020202020204" pitchFamily="34" charset="0"/>
                      </a:endParaRPr>
                    </a:p>
                  </a:txBody>
                  <a:tcPr marL="110543" marR="0" marT="0" marB="36848" anchor="b"/>
                </a:tc>
                <a:tc>
                  <a:txBody>
                    <a:bodyPr/>
                    <a:lstStyle/>
                    <a:p>
                      <a:pPr marL="0" marR="0" fontAlgn="base">
                        <a:lnSpc>
                          <a:spcPct val="107000"/>
                        </a:lnSpc>
                        <a:spcBef>
                          <a:spcPts val="0"/>
                        </a:spcBef>
                        <a:spcAft>
                          <a:spcPts val="0"/>
                        </a:spcAft>
                      </a:pPr>
                      <a:r>
                        <a:rPr lang="en-US" sz="1400" b="1" u="sng" dirty="0">
                          <a:effectLst/>
                          <a:hlinkClick r:id="rId13"/>
                        </a:rPr>
                        <a:t>STARD</a:t>
                      </a:r>
                      <a:endParaRPr lang="en-US" sz="1600" b="1" dirty="0">
                        <a:effectLst/>
                      </a:endParaRPr>
                    </a:p>
                    <a:p>
                      <a:pPr marL="0" marR="0">
                        <a:lnSpc>
                          <a:spcPct val="107000"/>
                        </a:lnSpc>
                        <a:spcBef>
                          <a:spcPts val="0"/>
                        </a:spcBef>
                        <a:spcAft>
                          <a:spcPts val="0"/>
                        </a:spcAft>
                      </a:pPr>
                      <a:r>
                        <a:rPr lang="en-US" sz="1400" b="1" dirty="0">
                          <a:effectLst/>
                        </a:rPr>
                        <a:t> </a:t>
                      </a:r>
                      <a:r>
                        <a:rPr lang="en-US" sz="1400" b="1" u="sng" dirty="0">
                          <a:effectLst/>
                          <a:hlinkClick r:id="rId14"/>
                        </a:rPr>
                        <a:t>TRIPOD</a:t>
                      </a:r>
                      <a:endParaRPr lang="en-US" sz="1600" b="1" dirty="0">
                        <a:effectLst/>
                        <a:latin typeface="Aptos"/>
                        <a:ea typeface="Aptos"/>
                        <a:cs typeface="Arial" panose="020B0604020202020204" pitchFamily="34" charset="0"/>
                      </a:endParaRPr>
                    </a:p>
                  </a:txBody>
                  <a:tcPr marL="0" marR="0" marT="0" marB="0"/>
                </a:tc>
                <a:extLst>
                  <a:ext uri="{0D108BD9-81ED-4DB2-BD59-A6C34878D82A}">
                    <a16:rowId xmlns:a16="http://schemas.microsoft.com/office/drawing/2014/main" val="10005"/>
                  </a:ext>
                </a:extLst>
              </a:tr>
              <a:tr h="517978">
                <a:tc>
                  <a:txBody>
                    <a:bodyPr/>
                    <a:lstStyle/>
                    <a:p>
                      <a:pPr marL="0" marR="0" fontAlgn="base">
                        <a:lnSpc>
                          <a:spcPct val="107000"/>
                        </a:lnSpc>
                        <a:spcBef>
                          <a:spcPts val="0"/>
                        </a:spcBef>
                        <a:spcAft>
                          <a:spcPts val="0"/>
                        </a:spcAft>
                      </a:pPr>
                      <a:r>
                        <a:rPr lang="en-US" sz="1400" b="1" u="sng" dirty="0">
                          <a:effectLst/>
                          <a:hlinkClick r:id="rId15"/>
                        </a:rPr>
                        <a:t>Case reports</a:t>
                      </a:r>
                      <a:endParaRPr lang="en-US" sz="1600" b="1" dirty="0">
                        <a:effectLst/>
                      </a:endParaRPr>
                    </a:p>
                    <a:p>
                      <a:pPr marL="0" marR="0">
                        <a:lnSpc>
                          <a:spcPct val="107000"/>
                        </a:lnSpc>
                        <a:spcBef>
                          <a:spcPts val="0"/>
                        </a:spcBef>
                        <a:spcAft>
                          <a:spcPts val="0"/>
                        </a:spcAft>
                      </a:pPr>
                      <a:r>
                        <a:rPr lang="en-US" sz="1400" b="1" dirty="0">
                          <a:effectLst/>
                        </a:rPr>
                        <a:t> </a:t>
                      </a:r>
                      <a:endParaRPr lang="en-US" sz="1600" b="1" dirty="0">
                        <a:effectLst/>
                        <a:latin typeface="Aptos"/>
                        <a:ea typeface="Aptos"/>
                        <a:cs typeface="Arial" panose="020B0604020202020204" pitchFamily="34" charset="0"/>
                      </a:endParaRPr>
                    </a:p>
                  </a:txBody>
                  <a:tcPr marL="110543" marR="0" marT="0" marB="36848" anchor="b"/>
                </a:tc>
                <a:tc>
                  <a:txBody>
                    <a:bodyPr/>
                    <a:lstStyle/>
                    <a:p>
                      <a:pPr marL="0" marR="0" fontAlgn="base">
                        <a:lnSpc>
                          <a:spcPct val="107000"/>
                        </a:lnSpc>
                        <a:spcBef>
                          <a:spcPts val="0"/>
                        </a:spcBef>
                        <a:spcAft>
                          <a:spcPts val="0"/>
                        </a:spcAft>
                      </a:pPr>
                      <a:r>
                        <a:rPr lang="en-US" sz="1400" b="1" u="sng" dirty="0">
                          <a:effectLst/>
                          <a:hlinkClick r:id="rId16"/>
                        </a:rPr>
                        <a:t>CARE</a:t>
                      </a:r>
                      <a:endParaRPr lang="en-US" sz="1600" b="1" dirty="0">
                        <a:effectLst/>
                      </a:endParaRPr>
                    </a:p>
                    <a:p>
                      <a:pPr marL="0" marR="0">
                        <a:lnSpc>
                          <a:spcPct val="107000"/>
                        </a:lnSpc>
                        <a:spcBef>
                          <a:spcPts val="0"/>
                        </a:spcBef>
                        <a:spcAft>
                          <a:spcPts val="0"/>
                        </a:spcAft>
                      </a:pPr>
                      <a:r>
                        <a:rPr lang="en-US" sz="1400" b="1" dirty="0">
                          <a:effectLst/>
                        </a:rPr>
                        <a:t> </a:t>
                      </a:r>
                      <a:r>
                        <a:rPr lang="en-US" sz="1400" b="1" u="sng" dirty="0">
                          <a:effectLst/>
                          <a:hlinkClick r:id="rId17"/>
                        </a:rPr>
                        <a:t>Extensions</a:t>
                      </a:r>
                      <a:endParaRPr lang="en-US" sz="1600" b="1" dirty="0">
                        <a:effectLst/>
                        <a:latin typeface="Aptos"/>
                        <a:ea typeface="Aptos"/>
                        <a:cs typeface="Arial" panose="020B0604020202020204" pitchFamily="34" charset="0"/>
                      </a:endParaRPr>
                    </a:p>
                  </a:txBody>
                  <a:tcPr marL="0" marR="0" marT="0" marB="0"/>
                </a:tc>
                <a:extLst>
                  <a:ext uri="{0D108BD9-81ED-4DB2-BD59-A6C34878D82A}">
                    <a16:rowId xmlns:a16="http://schemas.microsoft.com/office/drawing/2014/main" val="10006"/>
                  </a:ext>
                </a:extLst>
              </a:tr>
              <a:tr h="517978">
                <a:tc>
                  <a:txBody>
                    <a:bodyPr/>
                    <a:lstStyle/>
                    <a:p>
                      <a:pPr marL="0" marR="0" fontAlgn="base">
                        <a:lnSpc>
                          <a:spcPct val="107000"/>
                        </a:lnSpc>
                        <a:spcBef>
                          <a:spcPts val="0"/>
                        </a:spcBef>
                        <a:spcAft>
                          <a:spcPts val="0"/>
                        </a:spcAft>
                      </a:pPr>
                      <a:r>
                        <a:rPr lang="en-US" sz="1400" b="1" u="sng" dirty="0">
                          <a:effectLst/>
                          <a:hlinkClick r:id="rId18"/>
                        </a:rPr>
                        <a:t>Clinical practice guidelines</a:t>
                      </a:r>
                      <a:endParaRPr lang="en-US" sz="1600" b="1" dirty="0">
                        <a:effectLst/>
                      </a:endParaRPr>
                    </a:p>
                    <a:p>
                      <a:pPr marL="0" marR="0">
                        <a:lnSpc>
                          <a:spcPct val="107000"/>
                        </a:lnSpc>
                        <a:spcBef>
                          <a:spcPts val="0"/>
                        </a:spcBef>
                        <a:spcAft>
                          <a:spcPts val="0"/>
                        </a:spcAft>
                      </a:pPr>
                      <a:r>
                        <a:rPr lang="en-US" sz="1400" b="1" dirty="0">
                          <a:effectLst/>
                        </a:rPr>
                        <a:t> </a:t>
                      </a:r>
                      <a:endParaRPr lang="en-US" sz="1600" b="1" dirty="0">
                        <a:effectLst/>
                        <a:latin typeface="Aptos"/>
                        <a:ea typeface="Aptos"/>
                        <a:cs typeface="Arial" panose="020B0604020202020204" pitchFamily="34" charset="0"/>
                      </a:endParaRPr>
                    </a:p>
                  </a:txBody>
                  <a:tcPr marL="110543" marR="0" marT="0" marB="36848" anchor="b"/>
                </a:tc>
                <a:tc>
                  <a:txBody>
                    <a:bodyPr/>
                    <a:lstStyle/>
                    <a:p>
                      <a:pPr marL="0" marR="0" fontAlgn="base">
                        <a:lnSpc>
                          <a:spcPct val="107000"/>
                        </a:lnSpc>
                        <a:spcBef>
                          <a:spcPts val="0"/>
                        </a:spcBef>
                        <a:spcAft>
                          <a:spcPts val="0"/>
                        </a:spcAft>
                      </a:pPr>
                      <a:r>
                        <a:rPr lang="en-US" sz="1400" b="1" u="sng" dirty="0">
                          <a:effectLst/>
                          <a:hlinkClick r:id="rId19"/>
                        </a:rPr>
                        <a:t>AGREE</a:t>
                      </a:r>
                      <a:endParaRPr lang="en-US" sz="1600" b="1" dirty="0">
                        <a:effectLst/>
                      </a:endParaRPr>
                    </a:p>
                    <a:p>
                      <a:pPr marL="0" marR="0">
                        <a:lnSpc>
                          <a:spcPct val="107000"/>
                        </a:lnSpc>
                        <a:spcBef>
                          <a:spcPts val="0"/>
                        </a:spcBef>
                        <a:spcAft>
                          <a:spcPts val="0"/>
                        </a:spcAft>
                      </a:pPr>
                      <a:r>
                        <a:rPr lang="en-US" sz="1400" b="1" dirty="0">
                          <a:effectLst/>
                        </a:rPr>
                        <a:t> </a:t>
                      </a:r>
                      <a:r>
                        <a:rPr lang="en-US" sz="1400" b="1" u="sng" dirty="0">
                          <a:effectLst/>
                          <a:hlinkClick r:id="rId20"/>
                        </a:rPr>
                        <a:t>RIGHT</a:t>
                      </a:r>
                      <a:endParaRPr lang="en-US" sz="1600" b="1" dirty="0">
                        <a:effectLst/>
                        <a:latin typeface="Aptos"/>
                        <a:ea typeface="Aptos"/>
                        <a:cs typeface="Arial" panose="020B0604020202020204" pitchFamily="34" charset="0"/>
                      </a:endParaRPr>
                    </a:p>
                  </a:txBody>
                  <a:tcPr marL="0" marR="0" marT="0" marB="0"/>
                </a:tc>
                <a:extLst>
                  <a:ext uri="{0D108BD9-81ED-4DB2-BD59-A6C34878D82A}">
                    <a16:rowId xmlns:a16="http://schemas.microsoft.com/office/drawing/2014/main" val="10007"/>
                  </a:ext>
                </a:extLst>
              </a:tr>
              <a:tr h="517978">
                <a:tc>
                  <a:txBody>
                    <a:bodyPr/>
                    <a:lstStyle/>
                    <a:p>
                      <a:pPr marL="0" marR="0" fontAlgn="base">
                        <a:lnSpc>
                          <a:spcPct val="107000"/>
                        </a:lnSpc>
                        <a:spcBef>
                          <a:spcPts val="0"/>
                        </a:spcBef>
                        <a:spcAft>
                          <a:spcPts val="0"/>
                        </a:spcAft>
                      </a:pPr>
                      <a:r>
                        <a:rPr lang="en-US" sz="1400" b="1" u="sng" dirty="0">
                          <a:effectLst/>
                          <a:hlinkClick r:id="rId21"/>
                        </a:rPr>
                        <a:t>Qualitative research</a:t>
                      </a:r>
                      <a:endParaRPr lang="en-US" sz="1600" b="1" dirty="0">
                        <a:effectLst/>
                      </a:endParaRPr>
                    </a:p>
                    <a:p>
                      <a:pPr marL="0" marR="0">
                        <a:lnSpc>
                          <a:spcPct val="107000"/>
                        </a:lnSpc>
                        <a:spcBef>
                          <a:spcPts val="0"/>
                        </a:spcBef>
                        <a:spcAft>
                          <a:spcPts val="0"/>
                        </a:spcAft>
                      </a:pPr>
                      <a:r>
                        <a:rPr lang="en-US" sz="1400" b="1" dirty="0">
                          <a:effectLst/>
                        </a:rPr>
                        <a:t> </a:t>
                      </a:r>
                      <a:endParaRPr lang="en-US" sz="1600" b="1" dirty="0">
                        <a:effectLst/>
                        <a:latin typeface="Aptos"/>
                        <a:ea typeface="Aptos"/>
                        <a:cs typeface="Arial" panose="020B0604020202020204" pitchFamily="34" charset="0"/>
                      </a:endParaRPr>
                    </a:p>
                  </a:txBody>
                  <a:tcPr marL="110543" marR="0" marT="0" marB="36848" anchor="b"/>
                </a:tc>
                <a:tc>
                  <a:txBody>
                    <a:bodyPr/>
                    <a:lstStyle/>
                    <a:p>
                      <a:pPr marL="0" marR="0" fontAlgn="base">
                        <a:lnSpc>
                          <a:spcPct val="107000"/>
                        </a:lnSpc>
                        <a:spcBef>
                          <a:spcPts val="0"/>
                        </a:spcBef>
                        <a:spcAft>
                          <a:spcPts val="0"/>
                        </a:spcAft>
                      </a:pPr>
                      <a:r>
                        <a:rPr lang="en-US" sz="1400" b="1" u="sng" dirty="0">
                          <a:effectLst/>
                          <a:hlinkClick r:id="rId22"/>
                        </a:rPr>
                        <a:t>SRQR</a:t>
                      </a:r>
                      <a:endParaRPr lang="en-US" sz="1600" b="1" dirty="0">
                        <a:effectLst/>
                      </a:endParaRPr>
                    </a:p>
                    <a:p>
                      <a:pPr marL="0" marR="0">
                        <a:lnSpc>
                          <a:spcPct val="107000"/>
                        </a:lnSpc>
                        <a:spcBef>
                          <a:spcPts val="0"/>
                        </a:spcBef>
                        <a:spcAft>
                          <a:spcPts val="0"/>
                        </a:spcAft>
                      </a:pPr>
                      <a:r>
                        <a:rPr lang="en-US" sz="1400" b="1" dirty="0">
                          <a:effectLst/>
                        </a:rPr>
                        <a:t> </a:t>
                      </a:r>
                      <a:r>
                        <a:rPr lang="en-US" sz="1400" b="1" u="sng" dirty="0">
                          <a:effectLst/>
                          <a:hlinkClick r:id="rId23"/>
                        </a:rPr>
                        <a:t>COREQ</a:t>
                      </a:r>
                      <a:endParaRPr lang="en-US" sz="1600" b="1" dirty="0">
                        <a:effectLst/>
                        <a:latin typeface="Aptos"/>
                        <a:ea typeface="Aptos"/>
                        <a:cs typeface="Arial" panose="020B0604020202020204" pitchFamily="34" charset="0"/>
                      </a:endParaRPr>
                    </a:p>
                  </a:txBody>
                  <a:tcPr marL="0" marR="0" marT="0" marB="0"/>
                </a:tc>
                <a:extLst>
                  <a:ext uri="{0D108BD9-81ED-4DB2-BD59-A6C34878D82A}">
                    <a16:rowId xmlns:a16="http://schemas.microsoft.com/office/drawing/2014/main" val="10008"/>
                  </a:ext>
                </a:extLst>
              </a:tr>
              <a:tr h="393352">
                <a:tc>
                  <a:txBody>
                    <a:bodyPr/>
                    <a:lstStyle/>
                    <a:p>
                      <a:pPr marL="0" marR="0" fontAlgn="base">
                        <a:lnSpc>
                          <a:spcPct val="107000"/>
                        </a:lnSpc>
                        <a:spcBef>
                          <a:spcPts val="0"/>
                        </a:spcBef>
                        <a:spcAft>
                          <a:spcPts val="0"/>
                        </a:spcAft>
                      </a:pPr>
                      <a:r>
                        <a:rPr lang="en-US" sz="1400" b="1" u="sng" dirty="0">
                          <a:effectLst/>
                          <a:hlinkClick r:id="rId24"/>
                        </a:rPr>
                        <a:t>Animal pre-clinical studies</a:t>
                      </a:r>
                      <a:endParaRPr lang="en-US" sz="1600" b="1" dirty="0">
                        <a:effectLst/>
                      </a:endParaRPr>
                    </a:p>
                  </a:txBody>
                  <a:tcPr marL="110543" marR="0" marT="0" marB="36848" anchor="b"/>
                </a:tc>
                <a:tc>
                  <a:txBody>
                    <a:bodyPr/>
                    <a:lstStyle/>
                    <a:p>
                      <a:pPr marL="0" marR="0" fontAlgn="base">
                        <a:lnSpc>
                          <a:spcPct val="107000"/>
                        </a:lnSpc>
                        <a:spcBef>
                          <a:spcPts val="0"/>
                        </a:spcBef>
                        <a:spcAft>
                          <a:spcPts val="0"/>
                        </a:spcAft>
                      </a:pPr>
                      <a:r>
                        <a:rPr lang="en-US" sz="1400" b="1" u="sng" dirty="0">
                          <a:effectLst/>
                          <a:hlinkClick r:id="rId25"/>
                        </a:rPr>
                        <a:t>ARRIVE</a:t>
                      </a:r>
                      <a:endParaRPr lang="en-US" sz="1600" b="1" dirty="0">
                        <a:effectLst/>
                        <a:latin typeface="Aptos"/>
                        <a:ea typeface="Aptos"/>
                        <a:cs typeface="Arial" panose="020B0604020202020204" pitchFamily="34" charset="0"/>
                      </a:endParaRPr>
                    </a:p>
                  </a:txBody>
                  <a:tcPr marL="0" marR="0" marT="0" marB="0"/>
                </a:tc>
                <a:extLst>
                  <a:ext uri="{0D108BD9-81ED-4DB2-BD59-A6C34878D82A}">
                    <a16:rowId xmlns:a16="http://schemas.microsoft.com/office/drawing/2014/main" val="10009"/>
                  </a:ext>
                </a:extLst>
              </a:tr>
              <a:tr h="517978">
                <a:tc>
                  <a:txBody>
                    <a:bodyPr/>
                    <a:lstStyle/>
                    <a:p>
                      <a:pPr marL="0" marR="0" fontAlgn="base">
                        <a:lnSpc>
                          <a:spcPct val="107000"/>
                        </a:lnSpc>
                        <a:spcBef>
                          <a:spcPts val="0"/>
                        </a:spcBef>
                        <a:spcAft>
                          <a:spcPts val="0"/>
                        </a:spcAft>
                      </a:pPr>
                      <a:r>
                        <a:rPr lang="en-US" sz="1400" b="1" u="sng">
                          <a:effectLst/>
                          <a:hlinkClick r:id="rId26"/>
                        </a:rPr>
                        <a:t>Quality improvement studies</a:t>
                      </a:r>
                      <a:endParaRPr lang="en-US" sz="1600" b="1">
                        <a:effectLst/>
                      </a:endParaRPr>
                    </a:p>
                    <a:p>
                      <a:pPr marL="0" marR="0">
                        <a:lnSpc>
                          <a:spcPct val="107000"/>
                        </a:lnSpc>
                        <a:spcBef>
                          <a:spcPts val="0"/>
                        </a:spcBef>
                        <a:spcAft>
                          <a:spcPts val="0"/>
                        </a:spcAft>
                      </a:pPr>
                      <a:r>
                        <a:rPr lang="en-US" sz="1400" b="1">
                          <a:effectLst/>
                        </a:rPr>
                        <a:t> </a:t>
                      </a:r>
                      <a:endParaRPr lang="en-US" sz="1600" b="1">
                        <a:effectLst/>
                        <a:latin typeface="Aptos"/>
                        <a:ea typeface="Aptos"/>
                        <a:cs typeface="Arial" panose="020B0604020202020204" pitchFamily="34" charset="0"/>
                      </a:endParaRPr>
                    </a:p>
                  </a:txBody>
                  <a:tcPr marL="110543" marR="0" marT="0" marB="36848" anchor="b"/>
                </a:tc>
                <a:tc>
                  <a:txBody>
                    <a:bodyPr/>
                    <a:lstStyle/>
                    <a:p>
                      <a:pPr marL="0" marR="0" fontAlgn="base">
                        <a:lnSpc>
                          <a:spcPct val="107000"/>
                        </a:lnSpc>
                        <a:spcBef>
                          <a:spcPts val="0"/>
                        </a:spcBef>
                        <a:spcAft>
                          <a:spcPts val="0"/>
                        </a:spcAft>
                      </a:pPr>
                      <a:r>
                        <a:rPr lang="en-US" sz="1400" b="1" u="sng" dirty="0">
                          <a:effectLst/>
                          <a:hlinkClick r:id="rId27"/>
                        </a:rPr>
                        <a:t>SQUIRE</a:t>
                      </a:r>
                      <a:endParaRPr lang="en-US" sz="1600" b="1" dirty="0">
                        <a:effectLst/>
                      </a:endParaRPr>
                    </a:p>
                    <a:p>
                      <a:pPr marL="0" marR="0">
                        <a:lnSpc>
                          <a:spcPct val="107000"/>
                        </a:lnSpc>
                        <a:spcBef>
                          <a:spcPts val="0"/>
                        </a:spcBef>
                        <a:spcAft>
                          <a:spcPts val="0"/>
                        </a:spcAft>
                      </a:pPr>
                      <a:r>
                        <a:rPr lang="en-US" sz="1400" b="1" dirty="0">
                          <a:effectLst/>
                        </a:rPr>
                        <a:t> </a:t>
                      </a:r>
                      <a:r>
                        <a:rPr lang="en-US" sz="1400" b="1" u="sng" dirty="0">
                          <a:effectLst/>
                          <a:hlinkClick r:id="rId28"/>
                        </a:rPr>
                        <a:t>Extensions</a:t>
                      </a:r>
                      <a:endParaRPr lang="en-US" sz="1600" b="1" dirty="0">
                        <a:effectLst/>
                        <a:latin typeface="Aptos"/>
                        <a:ea typeface="Aptos"/>
                        <a:cs typeface="Arial" panose="020B0604020202020204" pitchFamily="34" charset="0"/>
                      </a:endParaRPr>
                    </a:p>
                  </a:txBody>
                  <a:tcPr marL="0" marR="0" marT="0" marB="0"/>
                </a:tc>
                <a:extLst>
                  <a:ext uri="{0D108BD9-81ED-4DB2-BD59-A6C34878D82A}">
                    <a16:rowId xmlns:a16="http://schemas.microsoft.com/office/drawing/2014/main" val="10010"/>
                  </a:ext>
                </a:extLst>
              </a:tr>
              <a:tr h="517978">
                <a:tc>
                  <a:txBody>
                    <a:bodyPr/>
                    <a:lstStyle/>
                    <a:p>
                      <a:pPr marL="0" marR="0" fontAlgn="base">
                        <a:lnSpc>
                          <a:spcPct val="107000"/>
                        </a:lnSpc>
                        <a:spcBef>
                          <a:spcPts val="0"/>
                        </a:spcBef>
                        <a:spcAft>
                          <a:spcPts val="0"/>
                        </a:spcAft>
                      </a:pPr>
                      <a:r>
                        <a:rPr lang="en-US" sz="1400" b="1" u="sng">
                          <a:effectLst/>
                          <a:hlinkClick r:id="rId29"/>
                        </a:rPr>
                        <a:t>Economic evaluations</a:t>
                      </a:r>
                      <a:endParaRPr lang="en-US" sz="1600" b="1">
                        <a:effectLst/>
                      </a:endParaRPr>
                    </a:p>
                    <a:p>
                      <a:pPr marL="0" marR="0">
                        <a:lnSpc>
                          <a:spcPct val="107000"/>
                        </a:lnSpc>
                        <a:spcBef>
                          <a:spcPts val="0"/>
                        </a:spcBef>
                        <a:spcAft>
                          <a:spcPts val="0"/>
                        </a:spcAft>
                      </a:pPr>
                      <a:r>
                        <a:rPr lang="en-US" sz="1400" b="1">
                          <a:effectLst/>
                        </a:rPr>
                        <a:t> </a:t>
                      </a:r>
                      <a:endParaRPr lang="en-US" sz="1600" b="1">
                        <a:effectLst/>
                        <a:latin typeface="Aptos"/>
                        <a:ea typeface="Aptos"/>
                        <a:cs typeface="Arial" panose="020B0604020202020204" pitchFamily="34" charset="0"/>
                      </a:endParaRPr>
                    </a:p>
                  </a:txBody>
                  <a:tcPr marL="110543" marR="0" marT="0" marB="36848" anchor="b"/>
                </a:tc>
                <a:tc>
                  <a:txBody>
                    <a:bodyPr/>
                    <a:lstStyle/>
                    <a:p>
                      <a:pPr marL="0" marR="0" fontAlgn="base">
                        <a:lnSpc>
                          <a:spcPct val="107000"/>
                        </a:lnSpc>
                        <a:spcBef>
                          <a:spcPts val="0"/>
                        </a:spcBef>
                        <a:spcAft>
                          <a:spcPts val="0"/>
                        </a:spcAft>
                      </a:pPr>
                      <a:r>
                        <a:rPr lang="en-US" sz="1400" b="1" u="sng" dirty="0">
                          <a:effectLst/>
                          <a:hlinkClick r:id="rId30"/>
                        </a:rPr>
                        <a:t>CHEERS</a:t>
                      </a:r>
                      <a:endParaRPr lang="en-US" sz="1600" b="1" dirty="0">
                        <a:effectLst/>
                      </a:endParaRPr>
                    </a:p>
                    <a:p>
                      <a:pPr marL="0" marR="0">
                        <a:lnSpc>
                          <a:spcPct val="107000"/>
                        </a:lnSpc>
                        <a:spcBef>
                          <a:spcPts val="0"/>
                        </a:spcBef>
                        <a:spcAft>
                          <a:spcPts val="0"/>
                        </a:spcAft>
                      </a:pPr>
                      <a:r>
                        <a:rPr lang="en-US" sz="1400" b="1" dirty="0">
                          <a:effectLst/>
                        </a:rPr>
                        <a:t> </a:t>
                      </a:r>
                      <a:r>
                        <a:rPr lang="en-US" sz="1400" b="1" u="sng" dirty="0">
                          <a:effectLst/>
                          <a:hlinkClick r:id="rId31"/>
                        </a:rPr>
                        <a:t>Extensions</a:t>
                      </a:r>
                      <a:endParaRPr lang="en-US" sz="1600" b="1" dirty="0">
                        <a:effectLst/>
                        <a:latin typeface="Aptos"/>
                        <a:ea typeface="Aptos"/>
                        <a:cs typeface="Arial" panose="020B0604020202020204" pitchFamily="34" charset="0"/>
                      </a:endParaRPr>
                    </a:p>
                  </a:txBody>
                  <a:tcPr marL="0" marR="0" marT="0" marB="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340983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052" y="0"/>
            <a:ext cx="10515600" cy="1325563"/>
          </a:xfrm>
        </p:spPr>
        <p:txBody>
          <a:bodyPr>
            <a:normAutofit/>
          </a:bodyPr>
          <a:lstStyle/>
          <a:p>
            <a:pPr algn="ctr"/>
            <a:r>
              <a:rPr lang="en-US" sz="4000" b="1" dirty="0">
                <a:latin typeface="Times New Roman" panose="02020603050405020304" pitchFamily="18" charset="0"/>
                <a:cs typeface="Times New Roman" panose="02020603050405020304" pitchFamily="18" charset="0"/>
              </a:rPr>
              <a:t>Methods </a:t>
            </a:r>
          </a:p>
        </p:txBody>
      </p:sp>
      <p:sp>
        <p:nvSpPr>
          <p:cNvPr id="3" name="Content Placeholder 2"/>
          <p:cNvSpPr>
            <a:spLocks noGrp="1"/>
          </p:cNvSpPr>
          <p:nvPr>
            <p:ph idx="1"/>
          </p:nvPr>
        </p:nvSpPr>
        <p:spPr>
          <a:xfrm>
            <a:off x="300446" y="1520871"/>
            <a:ext cx="11390811" cy="4351338"/>
          </a:xfrm>
        </p:spPr>
        <p:txBody>
          <a:bodyPr>
            <a:noAutofit/>
          </a:bodyPr>
          <a:lstStyle/>
          <a:p>
            <a:pPr algn="just">
              <a:lnSpc>
                <a:spcPct val="150000"/>
              </a:lnSpc>
            </a:pPr>
            <a:r>
              <a:rPr lang="en-US" sz="2600" b="1" dirty="0">
                <a:latin typeface="Times New Roman" panose="02020603050405020304" pitchFamily="18" charset="0"/>
                <a:cs typeface="Times New Roman" panose="02020603050405020304" pitchFamily="18" charset="0"/>
              </a:rPr>
              <a:t>Units of study - </a:t>
            </a:r>
            <a:r>
              <a:rPr lang="en-US" sz="2600" dirty="0">
                <a:latin typeface="Times New Roman" panose="02020603050405020304" pitchFamily="18" charset="0"/>
                <a:cs typeface="Times New Roman" panose="02020603050405020304" pitchFamily="18" charset="0"/>
              </a:rPr>
              <a:t>Number and relevant characteristics of participants, documents, or events included in the study; level of participation (could be reported in results).</a:t>
            </a:r>
          </a:p>
          <a:p>
            <a:pPr marL="0" indent="0" algn="just">
              <a:lnSpc>
                <a:spcPct val="150000"/>
              </a:lnSpc>
              <a:buNone/>
            </a:pPr>
            <a:endParaRPr lang="en-US" sz="2600" dirty="0">
              <a:latin typeface="Times New Roman" panose="02020603050405020304" pitchFamily="18" charset="0"/>
              <a:cs typeface="Times New Roman" panose="02020603050405020304" pitchFamily="18" charset="0"/>
            </a:endParaRPr>
          </a:p>
          <a:p>
            <a:pPr algn="just">
              <a:lnSpc>
                <a:spcPct val="150000"/>
              </a:lnSpc>
            </a:pPr>
            <a:r>
              <a:rPr lang="en-US" sz="2600" b="1" dirty="0">
                <a:latin typeface="Times New Roman" panose="02020603050405020304" pitchFamily="18" charset="0"/>
                <a:cs typeface="Times New Roman" panose="02020603050405020304" pitchFamily="18" charset="0"/>
              </a:rPr>
              <a:t>Data processing </a:t>
            </a:r>
            <a:r>
              <a:rPr lang="en-US" sz="2600" dirty="0">
                <a:latin typeface="Times New Roman" panose="02020603050405020304" pitchFamily="18" charset="0"/>
                <a:cs typeface="Times New Roman" panose="02020603050405020304" pitchFamily="18" charset="0"/>
              </a:rPr>
              <a:t>- Methods for processing data prior to and during analysis, including transcription, data entry, data management and security, verification of data integrity, data coding, and anonymization/de-identification of excerpts.</a:t>
            </a:r>
          </a:p>
        </p:txBody>
      </p:sp>
      <p:sp>
        <p:nvSpPr>
          <p:cNvPr id="4" name="Slide Number Placeholder 3"/>
          <p:cNvSpPr>
            <a:spLocks noGrp="1"/>
          </p:cNvSpPr>
          <p:nvPr>
            <p:ph type="sldNum" sz="quarter" idx="12"/>
          </p:nvPr>
        </p:nvSpPr>
        <p:spPr/>
        <p:txBody>
          <a:bodyPr/>
          <a:lstStyle/>
          <a:p>
            <a:fld id="{97A0D358-907F-4E83-AF7E-68F68E4B50E3}" type="slidenum">
              <a:rPr lang="en-US" smtClean="0"/>
              <a:t>50</a:t>
            </a:fld>
            <a:endParaRPr lang="en-US"/>
          </a:p>
        </p:txBody>
      </p:sp>
    </p:spTree>
    <p:extLst>
      <p:ext uri="{BB962C8B-B14F-4D97-AF65-F5344CB8AC3E}">
        <p14:creationId xmlns:p14="http://schemas.microsoft.com/office/powerpoint/2010/main" val="141262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052" y="0"/>
            <a:ext cx="10515600" cy="1325563"/>
          </a:xfrm>
        </p:spPr>
        <p:txBody>
          <a:bodyPr>
            <a:normAutofit/>
          </a:bodyPr>
          <a:lstStyle/>
          <a:p>
            <a:pPr algn="ctr"/>
            <a:r>
              <a:rPr lang="en-US" sz="4000" b="1" dirty="0">
                <a:latin typeface="Times New Roman" panose="02020603050405020304" pitchFamily="18" charset="0"/>
                <a:cs typeface="Times New Roman" panose="02020603050405020304" pitchFamily="18" charset="0"/>
              </a:rPr>
              <a:t>Methods </a:t>
            </a:r>
          </a:p>
        </p:txBody>
      </p:sp>
      <p:sp>
        <p:nvSpPr>
          <p:cNvPr id="3" name="Content Placeholder 2"/>
          <p:cNvSpPr>
            <a:spLocks noGrp="1"/>
          </p:cNvSpPr>
          <p:nvPr>
            <p:ph idx="1"/>
          </p:nvPr>
        </p:nvSpPr>
        <p:spPr>
          <a:xfrm>
            <a:off x="300446" y="1520871"/>
            <a:ext cx="11390811" cy="4351338"/>
          </a:xfrm>
        </p:spPr>
        <p:txBody>
          <a:bodyPr>
            <a:noAutofit/>
          </a:bodyPr>
          <a:lstStyle/>
          <a:p>
            <a:pPr algn="just">
              <a:lnSpc>
                <a:spcPct val="150000"/>
              </a:lnSpc>
            </a:pPr>
            <a:r>
              <a:rPr lang="en-US" sz="2600" b="1" dirty="0">
                <a:latin typeface="Times New Roman" panose="02020603050405020304" pitchFamily="18" charset="0"/>
                <a:cs typeface="Times New Roman" panose="02020603050405020304" pitchFamily="18" charset="0"/>
              </a:rPr>
              <a:t>Data analysis </a:t>
            </a:r>
            <a:r>
              <a:rPr lang="en-US" sz="2600" dirty="0">
                <a:latin typeface="Times New Roman" panose="02020603050405020304" pitchFamily="18" charset="0"/>
                <a:cs typeface="Times New Roman" panose="02020603050405020304" pitchFamily="18" charset="0"/>
              </a:rPr>
              <a:t>- Process by which inferences, themes, etc., were identified and developed, including the researchers involved in data analysis; usually references a specific paradigm or approach.</a:t>
            </a:r>
          </a:p>
          <a:p>
            <a:pPr marL="0" indent="0" algn="just">
              <a:lnSpc>
                <a:spcPct val="150000"/>
              </a:lnSpc>
              <a:buNone/>
            </a:pPr>
            <a:endParaRPr lang="en-US" sz="2400" dirty="0">
              <a:latin typeface="Times New Roman" panose="02020603050405020304" pitchFamily="18" charset="0"/>
              <a:cs typeface="Times New Roman" panose="02020603050405020304" pitchFamily="18" charset="0"/>
            </a:endParaRPr>
          </a:p>
          <a:p>
            <a:pPr algn="just">
              <a:lnSpc>
                <a:spcPct val="150000"/>
              </a:lnSpc>
            </a:pPr>
            <a:r>
              <a:rPr lang="en-US" sz="2600" b="1" dirty="0">
                <a:latin typeface="Times New Roman" panose="02020603050405020304" pitchFamily="18" charset="0"/>
                <a:cs typeface="Times New Roman" panose="02020603050405020304" pitchFamily="18" charset="0"/>
              </a:rPr>
              <a:t>Techniques to enhance trustworthiness - </a:t>
            </a:r>
            <a:r>
              <a:rPr lang="en-US" sz="2600" dirty="0">
                <a:latin typeface="Times New Roman" panose="02020603050405020304" pitchFamily="18" charset="0"/>
                <a:cs typeface="Times New Roman" panose="02020603050405020304" pitchFamily="18" charset="0"/>
              </a:rPr>
              <a:t>Techniques to enhance trustworthiness and credibility of data analysis (e.g., member checking, audit trail, triangulation).</a:t>
            </a:r>
          </a:p>
        </p:txBody>
      </p:sp>
      <p:sp>
        <p:nvSpPr>
          <p:cNvPr id="4" name="Slide Number Placeholder 3"/>
          <p:cNvSpPr>
            <a:spLocks noGrp="1"/>
          </p:cNvSpPr>
          <p:nvPr>
            <p:ph type="sldNum" sz="quarter" idx="12"/>
          </p:nvPr>
        </p:nvSpPr>
        <p:spPr/>
        <p:txBody>
          <a:bodyPr/>
          <a:lstStyle/>
          <a:p>
            <a:fld id="{97A0D358-907F-4E83-AF7E-68F68E4B50E3}" type="slidenum">
              <a:rPr lang="en-US" smtClean="0"/>
              <a:t>51</a:t>
            </a:fld>
            <a:endParaRPr lang="en-US"/>
          </a:p>
        </p:txBody>
      </p:sp>
    </p:spTree>
    <p:extLst>
      <p:ext uri="{BB962C8B-B14F-4D97-AF65-F5344CB8AC3E}">
        <p14:creationId xmlns:p14="http://schemas.microsoft.com/office/powerpoint/2010/main" val="355266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177" y="426720"/>
            <a:ext cx="10515600" cy="1325563"/>
          </a:xfrm>
        </p:spPr>
        <p:txBody>
          <a:bodyPr>
            <a:normAutofit/>
          </a:bodyPr>
          <a:lstStyle/>
          <a:p>
            <a:pPr algn="ctr"/>
            <a:r>
              <a:rPr lang="en-US" sz="3600" b="1" dirty="0">
                <a:latin typeface="Times New Roman" panose="02020603050405020304" pitchFamily="18" charset="0"/>
                <a:cs typeface="Times New Roman" panose="02020603050405020304" pitchFamily="18" charset="0"/>
              </a:rPr>
              <a:t>Results/findings</a:t>
            </a:r>
          </a:p>
        </p:txBody>
      </p:sp>
      <p:sp>
        <p:nvSpPr>
          <p:cNvPr id="3" name="Content Placeholder 2"/>
          <p:cNvSpPr>
            <a:spLocks noGrp="1"/>
          </p:cNvSpPr>
          <p:nvPr>
            <p:ph idx="1"/>
          </p:nvPr>
        </p:nvSpPr>
        <p:spPr>
          <a:xfrm>
            <a:off x="300446" y="2116183"/>
            <a:ext cx="11390811" cy="3756026"/>
          </a:xfrm>
        </p:spPr>
        <p:txBody>
          <a:bodyPr>
            <a:noAutofit/>
          </a:bodyPr>
          <a:lstStyle/>
          <a:p>
            <a:pPr algn="just">
              <a:lnSpc>
                <a:spcPct val="150000"/>
              </a:lnSpc>
            </a:pPr>
            <a:r>
              <a:rPr lang="en-US" sz="2400" b="1" dirty="0">
                <a:latin typeface="Times New Roman" panose="02020603050405020304" pitchFamily="18" charset="0"/>
                <a:cs typeface="Times New Roman" panose="02020603050405020304" pitchFamily="18" charset="0"/>
              </a:rPr>
              <a:t>Synthesis and interpretation - </a:t>
            </a:r>
            <a:r>
              <a:rPr lang="en-US" sz="2400" dirty="0">
                <a:latin typeface="Times New Roman" panose="02020603050405020304" pitchFamily="18" charset="0"/>
                <a:cs typeface="Times New Roman" panose="02020603050405020304" pitchFamily="18" charset="0"/>
              </a:rPr>
              <a:t>Main findings (e.g., interpretations, inferences, and themes); might include development of a theory or model, or integration with prior research or theory.</a:t>
            </a:r>
          </a:p>
          <a:p>
            <a:pPr algn="just">
              <a:lnSpc>
                <a:spcPct val="150000"/>
              </a:lnSpc>
            </a:pPr>
            <a:r>
              <a:rPr lang="en-US" sz="2400" b="1" dirty="0">
                <a:latin typeface="Times New Roman" panose="02020603050405020304" pitchFamily="18" charset="0"/>
                <a:cs typeface="Times New Roman" panose="02020603050405020304" pitchFamily="18" charset="0"/>
              </a:rPr>
              <a:t>Links to empirical data - </a:t>
            </a:r>
            <a:r>
              <a:rPr lang="en-US" sz="2400" dirty="0">
                <a:latin typeface="Times New Roman" panose="02020603050405020304" pitchFamily="18" charset="0"/>
                <a:cs typeface="Times New Roman" panose="02020603050405020304" pitchFamily="18" charset="0"/>
              </a:rPr>
              <a:t>Evidence (e.g., quotes, field notes, text excerpts,</a:t>
            </a:r>
          </a:p>
          <a:p>
            <a:pPr algn="just">
              <a:lnSpc>
                <a:spcPct val="150000"/>
              </a:lnSpc>
            </a:pPr>
            <a:r>
              <a:rPr lang="en-US" sz="2400" dirty="0">
                <a:latin typeface="Times New Roman" panose="02020603050405020304" pitchFamily="18" charset="0"/>
                <a:cs typeface="Times New Roman" panose="02020603050405020304" pitchFamily="18" charset="0"/>
              </a:rPr>
              <a:t>photographs) to substantiate analytic findings.</a:t>
            </a:r>
          </a:p>
        </p:txBody>
      </p:sp>
      <p:sp>
        <p:nvSpPr>
          <p:cNvPr id="4" name="Slide Number Placeholder 3"/>
          <p:cNvSpPr>
            <a:spLocks noGrp="1"/>
          </p:cNvSpPr>
          <p:nvPr>
            <p:ph type="sldNum" sz="quarter" idx="12"/>
          </p:nvPr>
        </p:nvSpPr>
        <p:spPr/>
        <p:txBody>
          <a:bodyPr/>
          <a:lstStyle/>
          <a:p>
            <a:fld id="{97A0D358-907F-4E83-AF7E-68F68E4B50E3}" type="slidenum">
              <a:rPr lang="en-US" smtClean="0"/>
              <a:t>52</a:t>
            </a:fld>
            <a:endParaRPr lang="en-US"/>
          </a:p>
        </p:txBody>
      </p:sp>
    </p:spTree>
    <p:extLst>
      <p:ext uri="{BB962C8B-B14F-4D97-AF65-F5344CB8AC3E}">
        <p14:creationId xmlns:p14="http://schemas.microsoft.com/office/powerpoint/2010/main" val="265168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052" y="0"/>
            <a:ext cx="10515600" cy="1325563"/>
          </a:xfrm>
        </p:spPr>
        <p:txBody>
          <a:bodyPr>
            <a:normAutofit/>
          </a:bodyPr>
          <a:lstStyle/>
          <a:p>
            <a:pPr algn="ctr"/>
            <a:r>
              <a:rPr lang="en-US" sz="4000" b="1" dirty="0">
                <a:latin typeface="Times New Roman" panose="02020603050405020304" pitchFamily="18" charset="0"/>
                <a:cs typeface="Times New Roman" panose="02020603050405020304" pitchFamily="18" charset="0"/>
              </a:rPr>
              <a:t>Discussion</a:t>
            </a:r>
          </a:p>
        </p:txBody>
      </p:sp>
      <p:sp>
        <p:nvSpPr>
          <p:cNvPr id="3" name="Content Placeholder 2"/>
          <p:cNvSpPr>
            <a:spLocks noGrp="1"/>
          </p:cNvSpPr>
          <p:nvPr>
            <p:ph idx="1"/>
          </p:nvPr>
        </p:nvSpPr>
        <p:spPr>
          <a:xfrm>
            <a:off x="300446" y="1520871"/>
            <a:ext cx="11390811" cy="4351338"/>
          </a:xfrm>
        </p:spPr>
        <p:txBody>
          <a:bodyPr>
            <a:noAutofit/>
          </a:bodyPr>
          <a:lstStyle/>
          <a:p>
            <a:pPr algn="just">
              <a:lnSpc>
                <a:spcPct val="150000"/>
              </a:lnSpc>
            </a:pPr>
            <a:r>
              <a:rPr lang="en-US" sz="2400" b="1" dirty="0">
                <a:latin typeface="Times New Roman" panose="02020603050405020304" pitchFamily="18" charset="0"/>
                <a:cs typeface="Times New Roman" panose="02020603050405020304" pitchFamily="18" charset="0"/>
              </a:rPr>
              <a:t>Integration with prior work, implications, transferability, and contribution(s) to the field - </a:t>
            </a:r>
            <a:r>
              <a:rPr lang="en-US" sz="2400" dirty="0">
                <a:latin typeface="Times New Roman" panose="02020603050405020304" pitchFamily="18" charset="0"/>
                <a:cs typeface="Times New Roman" panose="02020603050405020304" pitchFamily="18" charset="0"/>
              </a:rPr>
              <a:t>Short summary of main findings; explanation of how findings and conclusions connect to, support, elaborate on, or challenge conclusions of earlier scholarship; discussion of scope of application/generalizability; identification of unique contribution(s) to scholarship in a discipline or field.</a:t>
            </a:r>
          </a:p>
          <a:p>
            <a:pPr algn="just">
              <a:lnSpc>
                <a:spcPct val="150000"/>
              </a:lnSpc>
            </a:pPr>
            <a:endParaRPr lang="en-US" sz="2400" dirty="0">
              <a:latin typeface="Times New Roman" panose="02020603050405020304" pitchFamily="18" charset="0"/>
              <a:cs typeface="Times New Roman" panose="02020603050405020304" pitchFamily="18" charset="0"/>
            </a:endParaRPr>
          </a:p>
          <a:p>
            <a:pPr algn="just">
              <a:lnSpc>
                <a:spcPct val="150000"/>
              </a:lnSpc>
            </a:pPr>
            <a:r>
              <a:rPr lang="en-US" sz="2400" b="1" dirty="0">
                <a:latin typeface="Times New Roman" panose="02020603050405020304" pitchFamily="18" charset="0"/>
                <a:cs typeface="Times New Roman" panose="02020603050405020304" pitchFamily="18" charset="0"/>
              </a:rPr>
              <a:t>Limitations - </a:t>
            </a:r>
            <a:r>
              <a:rPr lang="en-US" sz="2400" dirty="0">
                <a:latin typeface="Times New Roman" panose="02020603050405020304" pitchFamily="18" charset="0"/>
                <a:cs typeface="Times New Roman" panose="02020603050405020304" pitchFamily="18" charset="0"/>
              </a:rPr>
              <a:t>Trustworthiness and limitations of findings</a:t>
            </a:r>
          </a:p>
        </p:txBody>
      </p:sp>
      <p:sp>
        <p:nvSpPr>
          <p:cNvPr id="4" name="Slide Number Placeholder 3"/>
          <p:cNvSpPr>
            <a:spLocks noGrp="1"/>
          </p:cNvSpPr>
          <p:nvPr>
            <p:ph type="sldNum" sz="quarter" idx="12"/>
          </p:nvPr>
        </p:nvSpPr>
        <p:spPr/>
        <p:txBody>
          <a:bodyPr/>
          <a:lstStyle/>
          <a:p>
            <a:fld id="{97A0D358-907F-4E83-AF7E-68F68E4B50E3}" type="slidenum">
              <a:rPr lang="en-US" smtClean="0"/>
              <a:t>53</a:t>
            </a:fld>
            <a:endParaRPr lang="en-US"/>
          </a:p>
        </p:txBody>
      </p:sp>
    </p:spTree>
    <p:extLst>
      <p:ext uri="{BB962C8B-B14F-4D97-AF65-F5344CB8AC3E}">
        <p14:creationId xmlns:p14="http://schemas.microsoft.com/office/powerpoint/2010/main" val="115019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052" y="0"/>
            <a:ext cx="10515600" cy="1325563"/>
          </a:xfrm>
        </p:spPr>
        <p:txBody>
          <a:bodyPr>
            <a:normAutofit/>
          </a:bodyPr>
          <a:lstStyle/>
          <a:p>
            <a:r>
              <a:rPr lang="en-US" sz="4000" b="1" dirty="0">
                <a:latin typeface="Times New Roman" panose="02020603050405020304" pitchFamily="18" charset="0"/>
                <a:cs typeface="Times New Roman" panose="02020603050405020304" pitchFamily="18" charset="0"/>
              </a:rPr>
              <a:t>Other</a:t>
            </a:r>
          </a:p>
        </p:txBody>
      </p:sp>
      <p:sp>
        <p:nvSpPr>
          <p:cNvPr id="3" name="Content Placeholder 2"/>
          <p:cNvSpPr>
            <a:spLocks noGrp="1"/>
          </p:cNvSpPr>
          <p:nvPr>
            <p:ph idx="1"/>
          </p:nvPr>
        </p:nvSpPr>
        <p:spPr>
          <a:xfrm>
            <a:off x="300446" y="1846053"/>
            <a:ext cx="11390811" cy="4026156"/>
          </a:xfrm>
        </p:spPr>
        <p:txBody>
          <a:bodyPr>
            <a:noAutofit/>
          </a:bodyPr>
          <a:lstStyle/>
          <a:p>
            <a:pPr algn="just">
              <a:lnSpc>
                <a:spcPct val="150000"/>
              </a:lnSpc>
            </a:pPr>
            <a:r>
              <a:rPr lang="en-US" sz="2600" b="1" dirty="0">
                <a:latin typeface="Times New Roman" panose="02020603050405020304" pitchFamily="18" charset="0"/>
                <a:cs typeface="Times New Roman" panose="02020603050405020304" pitchFamily="18" charset="0"/>
              </a:rPr>
              <a:t>Conflicts of interest - </a:t>
            </a:r>
            <a:r>
              <a:rPr lang="en-US" sz="2600" dirty="0">
                <a:latin typeface="Times New Roman" panose="02020603050405020304" pitchFamily="18" charset="0"/>
                <a:cs typeface="Times New Roman" panose="02020603050405020304" pitchFamily="18" charset="0"/>
              </a:rPr>
              <a:t>Potential sources of influence or perceived influence on study conduct and conclusions; how these were managed.</a:t>
            </a:r>
          </a:p>
          <a:p>
            <a:pPr marL="0" indent="0" algn="just">
              <a:lnSpc>
                <a:spcPct val="150000"/>
              </a:lnSpc>
              <a:buNone/>
            </a:pPr>
            <a:endParaRPr lang="en-US" sz="2600" dirty="0">
              <a:latin typeface="Times New Roman" panose="02020603050405020304" pitchFamily="18" charset="0"/>
              <a:cs typeface="Times New Roman" panose="02020603050405020304" pitchFamily="18" charset="0"/>
            </a:endParaRPr>
          </a:p>
          <a:p>
            <a:pPr algn="just">
              <a:lnSpc>
                <a:spcPct val="150000"/>
              </a:lnSpc>
            </a:pPr>
            <a:r>
              <a:rPr lang="en-US" sz="2600" b="1" dirty="0">
                <a:latin typeface="Times New Roman" panose="02020603050405020304" pitchFamily="18" charset="0"/>
                <a:cs typeface="Times New Roman" panose="02020603050405020304" pitchFamily="18" charset="0"/>
              </a:rPr>
              <a:t>Funding - </a:t>
            </a:r>
            <a:r>
              <a:rPr lang="en-US" sz="2600" dirty="0">
                <a:latin typeface="Times New Roman" panose="02020603050405020304" pitchFamily="18" charset="0"/>
                <a:cs typeface="Times New Roman" panose="02020603050405020304" pitchFamily="18" charset="0"/>
              </a:rPr>
              <a:t>Sources of funding and other support; role of funders in data collection, interpretation, and reporting</a:t>
            </a:r>
            <a:r>
              <a:rPr lang="en-US"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2"/>
          </p:nvPr>
        </p:nvSpPr>
        <p:spPr/>
        <p:txBody>
          <a:bodyPr/>
          <a:lstStyle/>
          <a:p>
            <a:fld id="{97A0D358-907F-4E83-AF7E-68F68E4B50E3}" type="slidenum">
              <a:rPr lang="en-US" smtClean="0"/>
              <a:t>54</a:t>
            </a:fld>
            <a:endParaRPr lang="en-US"/>
          </a:p>
        </p:txBody>
      </p:sp>
    </p:spTree>
    <p:extLst>
      <p:ext uri="{BB962C8B-B14F-4D97-AF65-F5344CB8AC3E}">
        <p14:creationId xmlns:p14="http://schemas.microsoft.com/office/powerpoint/2010/main" val="18251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E911E-E74C-87E4-FE7C-52A3D0292AB5}"/>
              </a:ext>
            </a:extLst>
          </p:cNvPr>
          <p:cNvSpPr>
            <a:spLocks noGrp="1"/>
          </p:cNvSpPr>
          <p:nvPr>
            <p:ph type="title"/>
          </p:nvPr>
        </p:nvSpPr>
        <p:spPr>
          <a:xfrm>
            <a:off x="1104180" y="1397478"/>
            <a:ext cx="10627745" cy="3001993"/>
          </a:xfrm>
        </p:spPr>
        <p:txBody>
          <a:bodyPr>
            <a:noAutofit/>
          </a:bodyPr>
          <a:lstStyle/>
          <a:p>
            <a:pPr algn="ctr">
              <a:lnSpc>
                <a:spcPct val="150000"/>
              </a:lnSpc>
            </a:pPr>
            <a:br>
              <a:rPr lang="en-US"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Dr. Sina </a:t>
            </a:r>
            <a:r>
              <a:rPr lang="en-US" sz="2400" b="1" dirty="0" err="1">
                <a:latin typeface="Times New Roman" panose="02020603050405020304" pitchFamily="18" charset="0"/>
                <a:cs typeface="Times New Roman" panose="02020603050405020304" pitchFamily="18" charset="0"/>
              </a:rPr>
              <a:t>Ghertasi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Oskouei</a:t>
            </a:r>
            <a:r>
              <a:rPr lang="en-US" sz="2400" b="1" dirty="0">
                <a:latin typeface="Times New Roman" panose="02020603050405020304" pitchFamily="18" charset="0"/>
                <a:cs typeface="Times New Roman" panose="02020603050405020304" pitchFamily="18" charset="0"/>
              </a:rPr>
              <a:t>, DDS</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Tabriz University of Medical Sciences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Associate Editors of Journal of Advanced Periodontology and Implant Dentistry</a:t>
            </a:r>
            <a:br>
              <a:rPr lang="en-US" sz="2400"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073BD73-687E-F316-1784-286DA7C6EE44}"/>
              </a:ext>
            </a:extLst>
          </p:cNvPr>
          <p:cNvSpPr>
            <a:spLocks noGrp="1"/>
          </p:cNvSpPr>
          <p:nvPr>
            <p:ph type="sldNum" sz="quarter" idx="12"/>
          </p:nvPr>
        </p:nvSpPr>
        <p:spPr/>
        <p:txBody>
          <a:bodyPr/>
          <a:lstStyle/>
          <a:p>
            <a:fld id="{97A0D358-907F-4E83-AF7E-68F68E4B50E3}" type="slidenum">
              <a:rPr lang="en-US" smtClean="0"/>
              <a:t>55</a:t>
            </a:fld>
            <a:endParaRPr lang="en-US"/>
          </a:p>
        </p:txBody>
      </p:sp>
    </p:spTree>
    <p:extLst>
      <p:ext uri="{BB962C8B-B14F-4D97-AF65-F5344CB8AC3E}">
        <p14:creationId xmlns:p14="http://schemas.microsoft.com/office/powerpoint/2010/main" val="8269775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71042-117D-8739-A827-94FF95CA5B1F}"/>
              </a:ext>
            </a:extLst>
          </p:cNvPr>
          <p:cNvSpPr>
            <a:spLocks noGrp="1"/>
          </p:cNvSpPr>
          <p:nvPr>
            <p:ph type="title"/>
          </p:nvPr>
        </p:nvSpPr>
        <p:spPr>
          <a:xfrm>
            <a:off x="838200" y="5710482"/>
            <a:ext cx="10515600" cy="471488"/>
          </a:xfrm>
        </p:spPr>
        <p:txBody>
          <a:bodyPr>
            <a:normAutofit/>
          </a:bodyPr>
          <a:lstStyle/>
          <a:p>
            <a:r>
              <a:rPr lang="en-US" sz="2000" dirty="0">
                <a:latin typeface="Times New Roman" panose="02020603050405020304" pitchFamily="18" charset="0"/>
                <a:cs typeface="Times New Roman" panose="02020603050405020304" pitchFamily="18" charset="0"/>
              </a:rPr>
              <a:t>Source: https://openoregon.pressbooks.pub/nutritionscience/chapter/2b-types-of-research-studies/</a:t>
            </a:r>
          </a:p>
        </p:txBody>
      </p:sp>
      <p:sp>
        <p:nvSpPr>
          <p:cNvPr id="4" name="Slide Number Placeholder 3">
            <a:extLst>
              <a:ext uri="{FF2B5EF4-FFF2-40B4-BE49-F238E27FC236}">
                <a16:creationId xmlns:a16="http://schemas.microsoft.com/office/drawing/2014/main" id="{D254DE0A-511A-6104-E6F2-F40D0A403E9F}"/>
              </a:ext>
            </a:extLst>
          </p:cNvPr>
          <p:cNvSpPr>
            <a:spLocks noGrp="1"/>
          </p:cNvSpPr>
          <p:nvPr>
            <p:ph type="sldNum" sz="quarter" idx="12"/>
          </p:nvPr>
        </p:nvSpPr>
        <p:spPr/>
        <p:txBody>
          <a:bodyPr/>
          <a:lstStyle/>
          <a:p>
            <a:fld id="{97A0D358-907F-4E83-AF7E-68F68E4B50E3}" type="slidenum">
              <a:rPr lang="en-US" smtClean="0"/>
              <a:t>56</a:t>
            </a:fld>
            <a:endParaRPr lang="en-US"/>
          </a:p>
        </p:txBody>
      </p:sp>
      <p:pic>
        <p:nvPicPr>
          <p:cNvPr id="2050" name="Picture 2" descr="The image shows a triangle, divided horizontally into 4 sections, from bottom to top, labeled as follows: non-human studies in red color; observational studies in blue color; intervention studies in green color, and meta-analyses and systematic reviews in yellow color. At left is an arrow pointing diagonally from bottom to top, labeled &quot;LOW--Strength of evidence/Relevance to real-life nutrition decisions--HIGH.&quot;">
            <a:extLst>
              <a:ext uri="{FF2B5EF4-FFF2-40B4-BE49-F238E27FC236}">
                <a16:creationId xmlns:a16="http://schemas.microsoft.com/office/drawing/2014/main" id="{38F3255D-12A3-A9B5-ACDF-8A0A17A37D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3986" y="46038"/>
            <a:ext cx="7679871" cy="5529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6379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Oval 2"/>
          <p:cNvSpPr>
            <a:spLocks noChangeArrowheads="1"/>
          </p:cNvSpPr>
          <p:nvPr/>
        </p:nvSpPr>
        <p:spPr bwMode="auto">
          <a:xfrm>
            <a:off x="3216276" y="1916114"/>
            <a:ext cx="5840413" cy="4530725"/>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3091" name="Oval 3"/>
          <p:cNvSpPr>
            <a:spLocks noChangeArrowheads="1"/>
          </p:cNvSpPr>
          <p:nvPr/>
        </p:nvSpPr>
        <p:spPr bwMode="auto">
          <a:xfrm>
            <a:off x="4333875" y="4019550"/>
            <a:ext cx="1409700" cy="10160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3092" name="Oval 4"/>
          <p:cNvSpPr>
            <a:spLocks noChangeArrowheads="1"/>
          </p:cNvSpPr>
          <p:nvPr/>
        </p:nvSpPr>
        <p:spPr bwMode="auto">
          <a:xfrm>
            <a:off x="5035550" y="4168776"/>
            <a:ext cx="1409700" cy="942975"/>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3093" name="Rectangle 5"/>
          <p:cNvSpPr>
            <a:spLocks noChangeArrowheads="1"/>
          </p:cNvSpPr>
          <p:nvPr/>
        </p:nvSpPr>
        <p:spPr bwMode="auto">
          <a:xfrm>
            <a:off x="5819776" y="5184775"/>
            <a:ext cx="2447785" cy="466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2862" tIns="17462" rIns="42862" bIns="17462">
            <a:spAutoFit/>
          </a:bodyPr>
          <a:lstStyle>
            <a:lvl1pPr defTabSz="814388">
              <a:defRPr>
                <a:solidFill>
                  <a:schemeClr val="tx1"/>
                </a:solidFill>
                <a:latin typeface="Arial" charset="0"/>
              </a:defRPr>
            </a:lvl1pPr>
            <a:lvl2pPr marL="406400" defTabSz="814388">
              <a:defRPr>
                <a:solidFill>
                  <a:schemeClr val="tx1"/>
                </a:solidFill>
                <a:latin typeface="Arial" charset="0"/>
              </a:defRPr>
            </a:lvl2pPr>
            <a:lvl3pPr marL="814388" defTabSz="814388">
              <a:defRPr>
                <a:solidFill>
                  <a:schemeClr val="tx1"/>
                </a:solidFill>
                <a:latin typeface="Arial" charset="0"/>
              </a:defRPr>
            </a:lvl3pPr>
            <a:lvl4pPr marL="1220788" defTabSz="814388">
              <a:defRPr>
                <a:solidFill>
                  <a:schemeClr val="tx1"/>
                </a:solidFill>
                <a:latin typeface="Arial" charset="0"/>
              </a:defRPr>
            </a:lvl4pPr>
            <a:lvl5pPr marL="1627188" defTabSz="814388">
              <a:defRPr>
                <a:solidFill>
                  <a:schemeClr val="tx1"/>
                </a:solidFill>
                <a:latin typeface="Arial" charset="0"/>
              </a:defRPr>
            </a:lvl5pPr>
            <a:lvl6pPr marL="2084388" defTabSz="814388" fontAlgn="base">
              <a:spcBef>
                <a:spcPct val="0"/>
              </a:spcBef>
              <a:spcAft>
                <a:spcPct val="0"/>
              </a:spcAft>
              <a:defRPr>
                <a:solidFill>
                  <a:schemeClr val="tx1"/>
                </a:solidFill>
                <a:latin typeface="Arial" charset="0"/>
              </a:defRPr>
            </a:lvl6pPr>
            <a:lvl7pPr marL="2541588" defTabSz="814388" fontAlgn="base">
              <a:spcBef>
                <a:spcPct val="0"/>
              </a:spcBef>
              <a:spcAft>
                <a:spcPct val="0"/>
              </a:spcAft>
              <a:defRPr>
                <a:solidFill>
                  <a:schemeClr val="tx1"/>
                </a:solidFill>
                <a:latin typeface="Arial" charset="0"/>
              </a:defRPr>
            </a:lvl7pPr>
            <a:lvl8pPr marL="2998788" defTabSz="814388" fontAlgn="base">
              <a:spcBef>
                <a:spcPct val="0"/>
              </a:spcBef>
              <a:spcAft>
                <a:spcPct val="0"/>
              </a:spcAft>
              <a:defRPr>
                <a:solidFill>
                  <a:schemeClr val="tx1"/>
                </a:solidFill>
                <a:latin typeface="Arial" charset="0"/>
              </a:defRPr>
            </a:lvl8pPr>
            <a:lvl9pPr marL="3455988" defTabSz="814388" fontAlgn="base">
              <a:spcBef>
                <a:spcPct val="0"/>
              </a:spcBef>
              <a:spcAft>
                <a:spcPct val="0"/>
              </a:spcAft>
              <a:defRPr>
                <a:solidFill>
                  <a:schemeClr val="tx1"/>
                </a:solidFill>
                <a:latin typeface="Arial" charset="0"/>
              </a:defRPr>
            </a:lvl9pPr>
          </a:lstStyle>
          <a:p>
            <a:pPr eaLnBrk="0" hangingPunct="0"/>
            <a:r>
              <a:rPr lang="en-GB" altLang="en-US" sz="2800" b="1">
                <a:latin typeface="Helvetica" pitchFamily="34" charset="0"/>
              </a:rPr>
              <a:t>Meta-analysis</a:t>
            </a:r>
          </a:p>
        </p:txBody>
      </p:sp>
      <p:sp>
        <p:nvSpPr>
          <p:cNvPr id="473094" name="Rectangle 6"/>
          <p:cNvSpPr>
            <a:spLocks noChangeArrowheads="1"/>
          </p:cNvSpPr>
          <p:nvPr/>
        </p:nvSpPr>
        <p:spPr bwMode="auto">
          <a:xfrm>
            <a:off x="3689351" y="3455988"/>
            <a:ext cx="3404777" cy="466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2862" tIns="17462" rIns="42862" bIns="17462">
            <a:spAutoFit/>
          </a:bodyPr>
          <a:lstStyle>
            <a:lvl1pPr defTabSz="814388">
              <a:defRPr>
                <a:solidFill>
                  <a:schemeClr val="tx1"/>
                </a:solidFill>
                <a:latin typeface="Arial" charset="0"/>
              </a:defRPr>
            </a:lvl1pPr>
            <a:lvl2pPr marL="406400" defTabSz="814388">
              <a:defRPr>
                <a:solidFill>
                  <a:schemeClr val="tx1"/>
                </a:solidFill>
                <a:latin typeface="Arial" charset="0"/>
              </a:defRPr>
            </a:lvl2pPr>
            <a:lvl3pPr marL="814388" defTabSz="814388">
              <a:defRPr>
                <a:solidFill>
                  <a:schemeClr val="tx1"/>
                </a:solidFill>
                <a:latin typeface="Arial" charset="0"/>
              </a:defRPr>
            </a:lvl3pPr>
            <a:lvl4pPr marL="1220788" defTabSz="814388">
              <a:defRPr>
                <a:solidFill>
                  <a:schemeClr val="tx1"/>
                </a:solidFill>
                <a:latin typeface="Arial" charset="0"/>
              </a:defRPr>
            </a:lvl4pPr>
            <a:lvl5pPr marL="1627188" defTabSz="814388">
              <a:defRPr>
                <a:solidFill>
                  <a:schemeClr val="tx1"/>
                </a:solidFill>
                <a:latin typeface="Arial" charset="0"/>
              </a:defRPr>
            </a:lvl5pPr>
            <a:lvl6pPr marL="2084388" defTabSz="814388" fontAlgn="base">
              <a:spcBef>
                <a:spcPct val="0"/>
              </a:spcBef>
              <a:spcAft>
                <a:spcPct val="0"/>
              </a:spcAft>
              <a:defRPr>
                <a:solidFill>
                  <a:schemeClr val="tx1"/>
                </a:solidFill>
                <a:latin typeface="Arial" charset="0"/>
              </a:defRPr>
            </a:lvl6pPr>
            <a:lvl7pPr marL="2541588" defTabSz="814388" fontAlgn="base">
              <a:spcBef>
                <a:spcPct val="0"/>
              </a:spcBef>
              <a:spcAft>
                <a:spcPct val="0"/>
              </a:spcAft>
              <a:defRPr>
                <a:solidFill>
                  <a:schemeClr val="tx1"/>
                </a:solidFill>
                <a:latin typeface="Arial" charset="0"/>
              </a:defRPr>
            </a:lvl7pPr>
            <a:lvl8pPr marL="2998788" defTabSz="814388" fontAlgn="base">
              <a:spcBef>
                <a:spcPct val="0"/>
              </a:spcBef>
              <a:spcAft>
                <a:spcPct val="0"/>
              </a:spcAft>
              <a:defRPr>
                <a:solidFill>
                  <a:schemeClr val="tx1"/>
                </a:solidFill>
                <a:latin typeface="Arial" charset="0"/>
              </a:defRPr>
            </a:lvl8pPr>
            <a:lvl9pPr marL="3455988" defTabSz="814388" fontAlgn="base">
              <a:spcBef>
                <a:spcPct val="0"/>
              </a:spcBef>
              <a:spcAft>
                <a:spcPct val="0"/>
              </a:spcAft>
              <a:defRPr>
                <a:solidFill>
                  <a:schemeClr val="tx1"/>
                </a:solidFill>
                <a:latin typeface="Arial" charset="0"/>
              </a:defRPr>
            </a:lvl9pPr>
          </a:lstStyle>
          <a:p>
            <a:pPr eaLnBrk="0" hangingPunct="0"/>
            <a:r>
              <a:rPr lang="en-GB" altLang="en-US" sz="2800" b="1">
                <a:latin typeface="Helvetica" pitchFamily="34" charset="0"/>
              </a:rPr>
              <a:t>Systematic reviews</a:t>
            </a:r>
          </a:p>
        </p:txBody>
      </p:sp>
      <p:sp>
        <p:nvSpPr>
          <p:cNvPr id="473095" name="Rectangle 7"/>
          <p:cNvSpPr>
            <a:spLocks noChangeArrowheads="1"/>
          </p:cNvSpPr>
          <p:nvPr/>
        </p:nvSpPr>
        <p:spPr bwMode="auto">
          <a:xfrm>
            <a:off x="5286376" y="2003425"/>
            <a:ext cx="2350003" cy="1136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GB" altLang="en-US" sz="3200" b="1">
                <a:latin typeface="Helvetica" pitchFamily="34" charset="0"/>
              </a:rPr>
              <a:t>Reviews</a:t>
            </a:r>
          </a:p>
          <a:p>
            <a:pPr eaLnBrk="0" hangingPunct="0"/>
            <a:r>
              <a:rPr lang="en-GB" altLang="en-US" b="1">
                <a:latin typeface="Helvetica" pitchFamily="34" charset="0"/>
              </a:rPr>
              <a:t>(narrative/literature/</a:t>
            </a:r>
          </a:p>
          <a:p>
            <a:pPr eaLnBrk="0" hangingPunct="0"/>
            <a:r>
              <a:rPr lang="en-GB" altLang="en-US" b="1">
                <a:latin typeface="Helvetica" pitchFamily="34" charset="0"/>
              </a:rPr>
              <a:t>traditional)</a:t>
            </a:r>
          </a:p>
        </p:txBody>
      </p:sp>
      <p:sp>
        <p:nvSpPr>
          <p:cNvPr id="473096" name="Line 8"/>
          <p:cNvSpPr>
            <a:spLocks noChangeShapeType="1"/>
          </p:cNvSpPr>
          <p:nvPr/>
        </p:nvSpPr>
        <p:spPr bwMode="auto">
          <a:xfrm>
            <a:off x="4394200" y="4100514"/>
            <a:ext cx="177800" cy="344487"/>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3097" name="Line 9"/>
          <p:cNvSpPr>
            <a:spLocks noChangeShapeType="1"/>
          </p:cNvSpPr>
          <p:nvPr/>
        </p:nvSpPr>
        <p:spPr bwMode="auto">
          <a:xfrm>
            <a:off x="6294438" y="4710114"/>
            <a:ext cx="176212" cy="344487"/>
          </a:xfrm>
          <a:prstGeom prst="line">
            <a:avLst/>
          </a:prstGeom>
          <a:noFill/>
          <a:ln w="508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3098" name="Rectangle 10"/>
          <p:cNvSpPr>
            <a:spLocks noGrp="1" noChangeArrowheads="1"/>
          </p:cNvSpPr>
          <p:nvPr>
            <p:ph type="ctrTitle"/>
          </p:nvPr>
        </p:nvSpPr>
        <p:spPr>
          <a:xfrm>
            <a:off x="1992313" y="0"/>
            <a:ext cx="7772400" cy="1462088"/>
          </a:xfrm>
        </p:spPr>
        <p:txBody>
          <a:bodyPr/>
          <a:lstStyle/>
          <a:p>
            <a:r>
              <a:rPr lang="en-AU" altLang="en-US" b="1"/>
              <a:t>Types of reviews</a:t>
            </a:r>
          </a:p>
        </p:txBody>
      </p:sp>
    </p:spTree>
    <p:extLst>
      <p:ext uri="{BB962C8B-B14F-4D97-AF65-F5344CB8AC3E}">
        <p14:creationId xmlns:p14="http://schemas.microsoft.com/office/powerpoint/2010/main" val="2260969417"/>
      </p:ext>
    </p:extLst>
  </p:cSld>
  <p:clrMapOvr>
    <a:masterClrMapping/>
  </p:clrMapOvr>
  <p:transition advTm="30000"/>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a:noFill/>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798D135E-1FB3-44F7-BD45-5627CD71B760}" type="slidenum">
              <a:rPr lang="ar-SA" altLang="en-US" sz="1400" b="0"/>
              <a:pPr/>
              <a:t>58</a:t>
            </a:fld>
            <a:endParaRPr lang="en-US" altLang="en-US" sz="1400" b="0"/>
          </a:p>
        </p:txBody>
      </p:sp>
      <p:sp>
        <p:nvSpPr>
          <p:cNvPr id="54275" name="Rectangle 2"/>
          <p:cNvSpPr>
            <a:spLocks noGrp="1" noChangeArrowheads="1"/>
          </p:cNvSpPr>
          <p:nvPr>
            <p:ph type="title"/>
          </p:nvPr>
        </p:nvSpPr>
        <p:spPr>
          <a:xfrm>
            <a:off x="865909" y="365125"/>
            <a:ext cx="10515600" cy="1325563"/>
          </a:xfrm>
        </p:spPr>
        <p:txBody>
          <a:bodyPr/>
          <a:lstStyle/>
          <a:p>
            <a:r>
              <a:rPr lang="en-US" altLang="en-US" b="1" dirty="0"/>
              <a:t>Bias</a:t>
            </a:r>
          </a:p>
        </p:txBody>
      </p:sp>
      <p:sp>
        <p:nvSpPr>
          <p:cNvPr id="54276" name="Rectangle 3"/>
          <p:cNvSpPr>
            <a:spLocks noGrp="1" noChangeArrowheads="1"/>
          </p:cNvSpPr>
          <p:nvPr>
            <p:ph type="body" idx="1"/>
          </p:nvPr>
        </p:nvSpPr>
        <p:spPr/>
        <p:txBody>
          <a:bodyPr/>
          <a:lstStyle/>
          <a:p>
            <a:pPr>
              <a:lnSpc>
                <a:spcPct val="90000"/>
              </a:lnSpc>
              <a:buFontTx/>
              <a:buNone/>
            </a:pPr>
            <a:r>
              <a:rPr lang="en-US" altLang="en-US"/>
              <a:t>   Bias means something that will cause a consistent deviation from the truth. </a:t>
            </a:r>
          </a:p>
          <a:p>
            <a:pPr>
              <a:lnSpc>
                <a:spcPct val="90000"/>
              </a:lnSpc>
              <a:buFontTx/>
              <a:buNone/>
            </a:pPr>
            <a:r>
              <a:rPr lang="en-US" altLang="en-US"/>
              <a:t>   </a:t>
            </a:r>
          </a:p>
          <a:p>
            <a:pPr>
              <a:lnSpc>
                <a:spcPct val="90000"/>
              </a:lnSpc>
              <a:buFontTx/>
              <a:buNone/>
            </a:pPr>
            <a:r>
              <a:rPr lang="en-US" altLang="en-US"/>
              <a:t>   This is different from the play of chance.</a:t>
            </a:r>
          </a:p>
          <a:p>
            <a:pPr>
              <a:lnSpc>
                <a:spcPct val="90000"/>
              </a:lnSpc>
            </a:pPr>
            <a:endParaRPr lang="en-US" altLang="en-US"/>
          </a:p>
        </p:txBody>
      </p:sp>
    </p:spTree>
    <p:extLst>
      <p:ext uri="{BB962C8B-B14F-4D97-AF65-F5344CB8AC3E}">
        <p14:creationId xmlns:p14="http://schemas.microsoft.com/office/powerpoint/2010/main" val="4546685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p:cNvSpPr>
            <a:spLocks noGrp="1"/>
          </p:cNvSpPr>
          <p:nvPr>
            <p:ph type="sldNum" sz="quarter" idx="12"/>
          </p:nvPr>
        </p:nvSpPr>
        <p:spPr>
          <a:noFill/>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6E0945A3-3180-4142-BB7B-18DE23C94403}" type="slidenum">
              <a:rPr lang="ar-SA" altLang="en-US" sz="1400" b="0"/>
              <a:pPr/>
              <a:t>59</a:t>
            </a:fld>
            <a:endParaRPr lang="en-US" altLang="en-US" sz="1400" b="0"/>
          </a:p>
        </p:txBody>
      </p:sp>
      <p:sp>
        <p:nvSpPr>
          <p:cNvPr id="56323" name="Rectangle 2"/>
          <p:cNvSpPr>
            <a:spLocks noGrp="1" noChangeArrowheads="1"/>
          </p:cNvSpPr>
          <p:nvPr>
            <p:ph type="title"/>
          </p:nvPr>
        </p:nvSpPr>
        <p:spPr/>
        <p:txBody>
          <a:bodyPr/>
          <a:lstStyle/>
          <a:p>
            <a:r>
              <a:rPr lang="en-US" altLang="en-US" b="1" dirty="0"/>
              <a:t>Source of bias </a:t>
            </a:r>
          </a:p>
        </p:txBody>
      </p:sp>
      <p:sp>
        <p:nvSpPr>
          <p:cNvPr id="183299" name="Rectangle 3"/>
          <p:cNvSpPr>
            <a:spLocks noGrp="1" noChangeArrowheads="1"/>
          </p:cNvSpPr>
          <p:nvPr>
            <p:ph type="body" idx="1"/>
          </p:nvPr>
        </p:nvSpPr>
        <p:spPr/>
        <p:txBody>
          <a:bodyPr>
            <a:normAutofit/>
          </a:bodyPr>
          <a:lstStyle/>
          <a:p>
            <a:pPr>
              <a:lnSpc>
                <a:spcPct val="90000"/>
              </a:lnSpc>
              <a:buFontTx/>
              <a:buNone/>
            </a:pPr>
            <a:r>
              <a:rPr lang="en-US" altLang="en-US" sz="2400" dirty="0"/>
              <a:t>There are three possible sources of bias in reviews: </a:t>
            </a:r>
          </a:p>
          <a:p>
            <a:pPr>
              <a:lnSpc>
                <a:spcPct val="90000"/>
              </a:lnSpc>
            </a:pPr>
            <a:r>
              <a:rPr lang="en-US" altLang="en-US" dirty="0"/>
              <a:t>bias arising </a:t>
            </a:r>
            <a:r>
              <a:rPr lang="en-US" altLang="en-US" dirty="0">
                <a:solidFill>
                  <a:srgbClr val="FF33CC"/>
                </a:solidFill>
              </a:rPr>
              <a:t>from the studies included</a:t>
            </a:r>
            <a:r>
              <a:rPr lang="en-US" altLang="en-US" dirty="0"/>
              <a:t> in the review</a:t>
            </a:r>
          </a:p>
          <a:p>
            <a:pPr>
              <a:lnSpc>
                <a:spcPct val="90000"/>
              </a:lnSpc>
            </a:pPr>
            <a:r>
              <a:rPr lang="en-US" altLang="en-US" dirty="0"/>
              <a:t>bias arising </a:t>
            </a:r>
            <a:r>
              <a:rPr lang="en-US" altLang="en-US" dirty="0">
                <a:solidFill>
                  <a:srgbClr val="FF33CC"/>
                </a:solidFill>
              </a:rPr>
              <a:t>from the studies not included</a:t>
            </a:r>
            <a:r>
              <a:rPr lang="en-US" altLang="en-US" dirty="0"/>
              <a:t> in the review</a:t>
            </a:r>
          </a:p>
          <a:p>
            <a:pPr>
              <a:lnSpc>
                <a:spcPct val="90000"/>
              </a:lnSpc>
            </a:pPr>
            <a:r>
              <a:rPr lang="en-US" altLang="en-US" dirty="0"/>
              <a:t>Bias arising from </a:t>
            </a:r>
            <a:r>
              <a:rPr lang="en-US" altLang="en-US" dirty="0">
                <a:solidFill>
                  <a:srgbClr val="FF33CC"/>
                </a:solidFill>
              </a:rPr>
              <a:t>the way</a:t>
            </a:r>
            <a:r>
              <a:rPr lang="en-US" altLang="en-US" dirty="0"/>
              <a:t> the review is done.</a:t>
            </a:r>
          </a:p>
          <a:p>
            <a:pPr>
              <a:lnSpc>
                <a:spcPct val="90000"/>
              </a:lnSpc>
            </a:pPr>
            <a:endParaRPr lang="en-US" altLang="en-US" dirty="0"/>
          </a:p>
        </p:txBody>
      </p:sp>
    </p:spTree>
    <p:extLst>
      <p:ext uri="{BB962C8B-B14F-4D97-AF65-F5344CB8AC3E}">
        <p14:creationId xmlns:p14="http://schemas.microsoft.com/office/powerpoint/2010/main" val="31260941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83299">
                                            <p:txEl>
                                              <p:pRg st="1" end="1"/>
                                            </p:txEl>
                                          </p:spTgt>
                                        </p:tgtEl>
                                        <p:attrNameLst>
                                          <p:attrName>style.visibility</p:attrName>
                                        </p:attrNameLst>
                                      </p:cBhvr>
                                      <p:to>
                                        <p:strVal val="visible"/>
                                      </p:to>
                                    </p:set>
                                    <p:anim calcmode="lin" valueType="num">
                                      <p:cBhvr>
                                        <p:cTn id="7" dur="500" fill="hold"/>
                                        <p:tgtEl>
                                          <p:spTgt spid="183299">
                                            <p:txEl>
                                              <p:pRg st="1" end="1"/>
                                            </p:txEl>
                                          </p:spTgt>
                                        </p:tgtEl>
                                        <p:attrNameLst>
                                          <p:attrName>ppt_w</p:attrName>
                                        </p:attrNameLst>
                                      </p:cBhvr>
                                      <p:tavLst>
                                        <p:tav tm="0">
                                          <p:val>
                                            <p:strVal val="#ppt_w*0.05"/>
                                          </p:val>
                                        </p:tav>
                                        <p:tav tm="100000">
                                          <p:val>
                                            <p:strVal val="#ppt_w"/>
                                          </p:val>
                                        </p:tav>
                                      </p:tavLst>
                                    </p:anim>
                                    <p:anim calcmode="lin" valueType="num">
                                      <p:cBhvr>
                                        <p:cTn id="8" dur="500" fill="hold"/>
                                        <p:tgtEl>
                                          <p:spTgt spid="183299">
                                            <p:txEl>
                                              <p:pRg st="1" end="1"/>
                                            </p:txEl>
                                          </p:spTgt>
                                        </p:tgtEl>
                                        <p:attrNameLst>
                                          <p:attrName>ppt_h</p:attrName>
                                        </p:attrNameLst>
                                      </p:cBhvr>
                                      <p:tavLst>
                                        <p:tav tm="0">
                                          <p:val>
                                            <p:strVal val="#ppt_h"/>
                                          </p:val>
                                        </p:tav>
                                        <p:tav tm="100000">
                                          <p:val>
                                            <p:strVal val="#ppt_h"/>
                                          </p:val>
                                        </p:tav>
                                      </p:tavLst>
                                    </p:anim>
                                    <p:anim calcmode="lin" valueType="num">
                                      <p:cBhvr>
                                        <p:cTn id="9" dur="500" fill="hold"/>
                                        <p:tgtEl>
                                          <p:spTgt spid="183299">
                                            <p:txEl>
                                              <p:pRg st="1" end="1"/>
                                            </p:txEl>
                                          </p:spTgt>
                                        </p:tgtEl>
                                        <p:attrNameLst>
                                          <p:attrName>ppt_x</p:attrName>
                                        </p:attrNameLst>
                                      </p:cBhvr>
                                      <p:tavLst>
                                        <p:tav tm="0">
                                          <p:val>
                                            <p:strVal val="#ppt_x-.2"/>
                                          </p:val>
                                        </p:tav>
                                        <p:tav tm="100000">
                                          <p:val>
                                            <p:strVal val="#ppt_x"/>
                                          </p:val>
                                        </p:tav>
                                      </p:tavLst>
                                    </p:anim>
                                    <p:anim calcmode="lin" valueType="num">
                                      <p:cBhvr>
                                        <p:cTn id="10" dur="500" fill="hold"/>
                                        <p:tgtEl>
                                          <p:spTgt spid="183299">
                                            <p:txEl>
                                              <p:pRg st="1" end="1"/>
                                            </p:txEl>
                                          </p:spTgt>
                                        </p:tgtEl>
                                        <p:attrNameLst>
                                          <p:attrName>ppt_y</p:attrName>
                                        </p:attrNameLst>
                                      </p:cBhvr>
                                      <p:tavLst>
                                        <p:tav tm="0">
                                          <p:val>
                                            <p:strVal val="#ppt_y"/>
                                          </p:val>
                                        </p:tav>
                                        <p:tav tm="100000">
                                          <p:val>
                                            <p:strVal val="#ppt_y"/>
                                          </p:val>
                                        </p:tav>
                                      </p:tavLst>
                                    </p:anim>
                                    <p:animEffect transition="in" filter="fade">
                                      <p:cBhvr>
                                        <p:cTn id="11" dur="500"/>
                                        <p:tgtEl>
                                          <p:spTgt spid="183299">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183299">
                                            <p:txEl>
                                              <p:pRg st="2" end="2"/>
                                            </p:txEl>
                                          </p:spTgt>
                                        </p:tgtEl>
                                        <p:attrNameLst>
                                          <p:attrName>style.visibility</p:attrName>
                                        </p:attrNameLst>
                                      </p:cBhvr>
                                      <p:to>
                                        <p:strVal val="visible"/>
                                      </p:to>
                                    </p:set>
                                    <p:anim calcmode="lin" valueType="num">
                                      <p:cBhvr>
                                        <p:cTn id="16" dur="500" fill="hold"/>
                                        <p:tgtEl>
                                          <p:spTgt spid="183299">
                                            <p:txEl>
                                              <p:pRg st="2" end="2"/>
                                            </p:txEl>
                                          </p:spTgt>
                                        </p:tgtEl>
                                        <p:attrNameLst>
                                          <p:attrName>ppt_w</p:attrName>
                                        </p:attrNameLst>
                                      </p:cBhvr>
                                      <p:tavLst>
                                        <p:tav tm="0">
                                          <p:val>
                                            <p:strVal val="#ppt_w*0.05"/>
                                          </p:val>
                                        </p:tav>
                                        <p:tav tm="100000">
                                          <p:val>
                                            <p:strVal val="#ppt_w"/>
                                          </p:val>
                                        </p:tav>
                                      </p:tavLst>
                                    </p:anim>
                                    <p:anim calcmode="lin" valueType="num">
                                      <p:cBhvr>
                                        <p:cTn id="17" dur="500" fill="hold"/>
                                        <p:tgtEl>
                                          <p:spTgt spid="183299">
                                            <p:txEl>
                                              <p:pRg st="2" end="2"/>
                                            </p:txEl>
                                          </p:spTgt>
                                        </p:tgtEl>
                                        <p:attrNameLst>
                                          <p:attrName>ppt_h</p:attrName>
                                        </p:attrNameLst>
                                      </p:cBhvr>
                                      <p:tavLst>
                                        <p:tav tm="0">
                                          <p:val>
                                            <p:strVal val="#ppt_h"/>
                                          </p:val>
                                        </p:tav>
                                        <p:tav tm="100000">
                                          <p:val>
                                            <p:strVal val="#ppt_h"/>
                                          </p:val>
                                        </p:tav>
                                      </p:tavLst>
                                    </p:anim>
                                    <p:anim calcmode="lin" valueType="num">
                                      <p:cBhvr>
                                        <p:cTn id="18" dur="500" fill="hold"/>
                                        <p:tgtEl>
                                          <p:spTgt spid="183299">
                                            <p:txEl>
                                              <p:pRg st="2" end="2"/>
                                            </p:txEl>
                                          </p:spTgt>
                                        </p:tgtEl>
                                        <p:attrNameLst>
                                          <p:attrName>ppt_x</p:attrName>
                                        </p:attrNameLst>
                                      </p:cBhvr>
                                      <p:tavLst>
                                        <p:tav tm="0">
                                          <p:val>
                                            <p:strVal val="#ppt_x-.2"/>
                                          </p:val>
                                        </p:tav>
                                        <p:tav tm="100000">
                                          <p:val>
                                            <p:strVal val="#ppt_x"/>
                                          </p:val>
                                        </p:tav>
                                      </p:tavLst>
                                    </p:anim>
                                    <p:anim calcmode="lin" valueType="num">
                                      <p:cBhvr>
                                        <p:cTn id="19" dur="500" fill="hold"/>
                                        <p:tgtEl>
                                          <p:spTgt spid="183299">
                                            <p:txEl>
                                              <p:pRg st="2" end="2"/>
                                            </p:txEl>
                                          </p:spTgt>
                                        </p:tgtEl>
                                        <p:attrNameLst>
                                          <p:attrName>ppt_y</p:attrName>
                                        </p:attrNameLst>
                                      </p:cBhvr>
                                      <p:tavLst>
                                        <p:tav tm="0">
                                          <p:val>
                                            <p:strVal val="#ppt_y"/>
                                          </p:val>
                                        </p:tav>
                                        <p:tav tm="100000">
                                          <p:val>
                                            <p:strVal val="#ppt_y"/>
                                          </p:val>
                                        </p:tav>
                                      </p:tavLst>
                                    </p:anim>
                                    <p:animEffect transition="in" filter="fade">
                                      <p:cBhvr>
                                        <p:cTn id="20" dur="500"/>
                                        <p:tgtEl>
                                          <p:spTgt spid="183299">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183299">
                                            <p:txEl>
                                              <p:pRg st="3" end="3"/>
                                            </p:txEl>
                                          </p:spTgt>
                                        </p:tgtEl>
                                        <p:attrNameLst>
                                          <p:attrName>style.visibility</p:attrName>
                                        </p:attrNameLst>
                                      </p:cBhvr>
                                      <p:to>
                                        <p:strVal val="visible"/>
                                      </p:to>
                                    </p:set>
                                    <p:anim calcmode="lin" valueType="num">
                                      <p:cBhvr>
                                        <p:cTn id="25" dur="500" fill="hold"/>
                                        <p:tgtEl>
                                          <p:spTgt spid="183299">
                                            <p:txEl>
                                              <p:pRg st="3" end="3"/>
                                            </p:txEl>
                                          </p:spTgt>
                                        </p:tgtEl>
                                        <p:attrNameLst>
                                          <p:attrName>ppt_w</p:attrName>
                                        </p:attrNameLst>
                                      </p:cBhvr>
                                      <p:tavLst>
                                        <p:tav tm="0">
                                          <p:val>
                                            <p:strVal val="#ppt_w*0.05"/>
                                          </p:val>
                                        </p:tav>
                                        <p:tav tm="100000">
                                          <p:val>
                                            <p:strVal val="#ppt_w"/>
                                          </p:val>
                                        </p:tav>
                                      </p:tavLst>
                                    </p:anim>
                                    <p:anim calcmode="lin" valueType="num">
                                      <p:cBhvr>
                                        <p:cTn id="26" dur="500" fill="hold"/>
                                        <p:tgtEl>
                                          <p:spTgt spid="183299">
                                            <p:txEl>
                                              <p:pRg st="3" end="3"/>
                                            </p:txEl>
                                          </p:spTgt>
                                        </p:tgtEl>
                                        <p:attrNameLst>
                                          <p:attrName>ppt_h</p:attrName>
                                        </p:attrNameLst>
                                      </p:cBhvr>
                                      <p:tavLst>
                                        <p:tav tm="0">
                                          <p:val>
                                            <p:strVal val="#ppt_h"/>
                                          </p:val>
                                        </p:tav>
                                        <p:tav tm="100000">
                                          <p:val>
                                            <p:strVal val="#ppt_h"/>
                                          </p:val>
                                        </p:tav>
                                      </p:tavLst>
                                    </p:anim>
                                    <p:anim calcmode="lin" valueType="num">
                                      <p:cBhvr>
                                        <p:cTn id="27" dur="500" fill="hold"/>
                                        <p:tgtEl>
                                          <p:spTgt spid="183299">
                                            <p:txEl>
                                              <p:pRg st="3" end="3"/>
                                            </p:txEl>
                                          </p:spTgt>
                                        </p:tgtEl>
                                        <p:attrNameLst>
                                          <p:attrName>ppt_x</p:attrName>
                                        </p:attrNameLst>
                                      </p:cBhvr>
                                      <p:tavLst>
                                        <p:tav tm="0">
                                          <p:val>
                                            <p:strVal val="#ppt_x-.2"/>
                                          </p:val>
                                        </p:tav>
                                        <p:tav tm="100000">
                                          <p:val>
                                            <p:strVal val="#ppt_x"/>
                                          </p:val>
                                        </p:tav>
                                      </p:tavLst>
                                    </p:anim>
                                    <p:anim calcmode="lin" valueType="num">
                                      <p:cBhvr>
                                        <p:cTn id="28" dur="500" fill="hold"/>
                                        <p:tgtEl>
                                          <p:spTgt spid="183299">
                                            <p:txEl>
                                              <p:pRg st="3" end="3"/>
                                            </p:txEl>
                                          </p:spTgt>
                                        </p:tgtEl>
                                        <p:attrNameLst>
                                          <p:attrName>ppt_y</p:attrName>
                                        </p:attrNameLst>
                                      </p:cBhvr>
                                      <p:tavLst>
                                        <p:tav tm="0">
                                          <p:val>
                                            <p:strVal val="#ppt_y"/>
                                          </p:val>
                                        </p:tav>
                                        <p:tav tm="100000">
                                          <p:val>
                                            <p:strVal val="#ppt_y"/>
                                          </p:val>
                                        </p:tav>
                                      </p:tavLst>
                                    </p:anim>
                                    <p:animEffect transition="in" filter="fade">
                                      <p:cBhvr>
                                        <p:cTn id="29" dur="500"/>
                                        <p:tgtEl>
                                          <p:spTgt spid="1832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754" y="182880"/>
            <a:ext cx="11765280" cy="6538595"/>
          </a:xfrm>
        </p:spPr>
      </p:pic>
      <p:sp>
        <p:nvSpPr>
          <p:cNvPr id="4" name="Slide Number Placeholder 3">
            <a:extLst>
              <a:ext uri="{FF2B5EF4-FFF2-40B4-BE49-F238E27FC236}">
                <a16:creationId xmlns:a16="http://schemas.microsoft.com/office/drawing/2014/main" id="{6903ABFE-BE54-ED12-0288-F8AF1F9AFB59}"/>
              </a:ext>
            </a:extLst>
          </p:cNvPr>
          <p:cNvSpPr>
            <a:spLocks noGrp="1"/>
          </p:cNvSpPr>
          <p:nvPr>
            <p:ph type="sldNum" sz="quarter" idx="12"/>
          </p:nvPr>
        </p:nvSpPr>
        <p:spPr/>
        <p:txBody>
          <a:bodyPr/>
          <a:lstStyle/>
          <a:p>
            <a:fld id="{97A0D358-907F-4E83-AF7E-68F68E4B50E3}" type="slidenum">
              <a:rPr lang="en-US" smtClean="0"/>
              <a:t>6</a:t>
            </a:fld>
            <a:endParaRPr lang="en-US"/>
          </a:p>
        </p:txBody>
      </p:sp>
    </p:spTree>
    <p:extLst>
      <p:ext uri="{BB962C8B-B14F-4D97-AF65-F5344CB8AC3E}">
        <p14:creationId xmlns:p14="http://schemas.microsoft.com/office/powerpoint/2010/main" val="12047594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2"/>
          </p:nvPr>
        </p:nvSpPr>
        <p:spPr>
          <a:noFill/>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B5396DA0-949D-4437-A656-5D6A07F90B61}" type="slidenum">
              <a:rPr lang="ar-SA" altLang="en-US" sz="1400" b="0"/>
              <a:pPr/>
              <a:t>60</a:t>
            </a:fld>
            <a:endParaRPr lang="en-US" altLang="en-US" sz="1400" b="0"/>
          </a:p>
        </p:txBody>
      </p:sp>
      <p:sp>
        <p:nvSpPr>
          <p:cNvPr id="62467" name="Rectangle 2"/>
          <p:cNvSpPr>
            <a:spLocks noGrp="1" noChangeArrowheads="1"/>
          </p:cNvSpPr>
          <p:nvPr>
            <p:ph type="title"/>
          </p:nvPr>
        </p:nvSpPr>
        <p:spPr/>
        <p:txBody>
          <a:bodyPr/>
          <a:lstStyle/>
          <a:p>
            <a:r>
              <a:rPr lang="en-US" altLang="en-US" b="1" dirty="0"/>
              <a:t>Systematic review</a:t>
            </a:r>
          </a:p>
        </p:txBody>
      </p:sp>
      <p:sp>
        <p:nvSpPr>
          <p:cNvPr id="111619" name="Rectangle 3"/>
          <p:cNvSpPr>
            <a:spLocks noGrp="1" noChangeArrowheads="1"/>
          </p:cNvSpPr>
          <p:nvPr>
            <p:ph type="body" idx="1"/>
          </p:nvPr>
        </p:nvSpPr>
        <p:spPr/>
        <p:txBody>
          <a:bodyPr/>
          <a:lstStyle/>
          <a:p>
            <a:pPr>
              <a:buFontTx/>
              <a:buNone/>
            </a:pPr>
            <a:r>
              <a:rPr lang="en-US" altLang="en-US"/>
              <a:t>Comprehensively</a:t>
            </a:r>
          </a:p>
          <a:p>
            <a:r>
              <a:rPr lang="en-US" altLang="en-US" b="1">
                <a:solidFill>
                  <a:srgbClr val="FF0000"/>
                </a:solidFill>
              </a:rPr>
              <a:t>locates</a:t>
            </a:r>
          </a:p>
          <a:p>
            <a:r>
              <a:rPr lang="en-US" altLang="en-US" b="1">
                <a:solidFill>
                  <a:srgbClr val="FF0000"/>
                </a:solidFill>
              </a:rPr>
              <a:t>evaluates </a:t>
            </a:r>
          </a:p>
          <a:p>
            <a:r>
              <a:rPr lang="en-US" altLang="en-US" b="1">
                <a:solidFill>
                  <a:srgbClr val="FF0000"/>
                </a:solidFill>
              </a:rPr>
              <a:t>synthesizes</a:t>
            </a:r>
            <a:r>
              <a:rPr lang="en-US" altLang="en-US"/>
              <a:t> </a:t>
            </a:r>
          </a:p>
          <a:p>
            <a:pPr>
              <a:buFontTx/>
              <a:buNone/>
            </a:pPr>
            <a:r>
              <a:rPr lang="en-US" altLang="en-US"/>
              <a:t>   all the available literature on a given topic </a:t>
            </a:r>
          </a:p>
          <a:p>
            <a:pPr algn="ctr">
              <a:buFontTx/>
              <a:buNone/>
            </a:pPr>
            <a:r>
              <a:rPr lang="en-US" altLang="en-US" b="1"/>
              <a:t>using a strict scientific design which</a:t>
            </a:r>
          </a:p>
          <a:p>
            <a:pPr algn="ctr">
              <a:buFontTx/>
              <a:buNone/>
            </a:pPr>
            <a:r>
              <a:rPr lang="en-US" altLang="en-US" b="1"/>
              <a:t> must itself be reported in the review</a:t>
            </a:r>
          </a:p>
        </p:txBody>
      </p:sp>
    </p:spTree>
    <p:extLst>
      <p:ext uri="{BB962C8B-B14F-4D97-AF65-F5344CB8AC3E}">
        <p14:creationId xmlns:p14="http://schemas.microsoft.com/office/powerpoint/2010/main" val="7303076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1619">
                                            <p:txEl>
                                              <p:pRg st="1" end="1"/>
                                            </p:txEl>
                                          </p:spTgt>
                                        </p:tgtEl>
                                        <p:attrNameLst>
                                          <p:attrName>style.visibility</p:attrName>
                                        </p:attrNameLst>
                                      </p:cBhvr>
                                      <p:to>
                                        <p:strVal val="visible"/>
                                      </p:to>
                                    </p:set>
                                    <p:animEffect transition="in" filter="fade">
                                      <p:cBhvr>
                                        <p:cTn id="7" dur="2000"/>
                                        <p:tgtEl>
                                          <p:spTgt spid="11161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1619">
                                            <p:txEl>
                                              <p:pRg st="2" end="2"/>
                                            </p:txEl>
                                          </p:spTgt>
                                        </p:tgtEl>
                                        <p:attrNameLst>
                                          <p:attrName>style.visibility</p:attrName>
                                        </p:attrNameLst>
                                      </p:cBhvr>
                                      <p:to>
                                        <p:strVal val="visible"/>
                                      </p:to>
                                    </p:set>
                                    <p:animEffect transition="in" filter="fade">
                                      <p:cBhvr>
                                        <p:cTn id="12" dur="1000"/>
                                        <p:tgtEl>
                                          <p:spTgt spid="1116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1619">
                                            <p:txEl>
                                              <p:pRg st="3" end="3"/>
                                            </p:txEl>
                                          </p:spTgt>
                                        </p:tgtEl>
                                        <p:attrNameLst>
                                          <p:attrName>style.visibility</p:attrName>
                                        </p:attrNameLst>
                                      </p:cBhvr>
                                      <p:to>
                                        <p:strVal val="visible"/>
                                      </p:to>
                                    </p:set>
                                    <p:animEffect transition="in" filter="fade">
                                      <p:cBhvr>
                                        <p:cTn id="17" dur="1000"/>
                                        <p:tgtEl>
                                          <p:spTgt spid="11161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11619">
                                            <p:txEl>
                                              <p:pRg st="4" end="4"/>
                                            </p:txEl>
                                          </p:spTgt>
                                        </p:tgtEl>
                                        <p:attrNameLst>
                                          <p:attrName>style.visibility</p:attrName>
                                        </p:attrNameLst>
                                      </p:cBhvr>
                                      <p:to>
                                        <p:strVal val="visible"/>
                                      </p:to>
                                    </p:set>
                                    <p:animEffect transition="in" filter="fade">
                                      <p:cBhvr>
                                        <p:cTn id="22" dur="1000"/>
                                        <p:tgtEl>
                                          <p:spTgt spid="11161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11619">
                                            <p:txEl>
                                              <p:pRg st="5" end="5"/>
                                            </p:txEl>
                                          </p:spTgt>
                                        </p:tgtEl>
                                        <p:attrNameLst>
                                          <p:attrName>style.visibility</p:attrName>
                                        </p:attrNameLst>
                                      </p:cBhvr>
                                      <p:to>
                                        <p:strVal val="visible"/>
                                      </p:to>
                                    </p:set>
                                    <p:animEffect transition="in" filter="fade">
                                      <p:cBhvr>
                                        <p:cTn id="27" dur="2000"/>
                                        <p:tgtEl>
                                          <p:spTgt spid="111619">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11619">
                                            <p:txEl>
                                              <p:pRg st="6" end="6"/>
                                            </p:txEl>
                                          </p:spTgt>
                                        </p:tgtEl>
                                        <p:attrNameLst>
                                          <p:attrName>style.visibility</p:attrName>
                                        </p:attrNameLst>
                                      </p:cBhvr>
                                      <p:to>
                                        <p:strVal val="visible"/>
                                      </p:to>
                                    </p:set>
                                    <p:animEffect transition="in" filter="fade">
                                      <p:cBhvr>
                                        <p:cTn id="30" dur="2000"/>
                                        <p:tgtEl>
                                          <p:spTgt spid="1116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048F4-9497-B21B-B3F9-5EB6E8429BB6}"/>
              </a:ext>
            </a:extLst>
          </p:cNvPr>
          <p:cNvSpPr>
            <a:spLocks noGrp="1"/>
          </p:cNvSpPr>
          <p:nvPr>
            <p:ph type="title"/>
          </p:nvPr>
        </p:nvSpPr>
        <p:spPr>
          <a:xfrm>
            <a:off x="446809" y="365125"/>
            <a:ext cx="10906991" cy="1325563"/>
          </a:xfrm>
        </p:spPr>
        <p:txBody>
          <a:bodyPr>
            <a:normAutofit/>
          </a:bodyPr>
          <a:lstStyle/>
          <a:p>
            <a:pPr algn="ctr"/>
            <a:r>
              <a:rPr lang="en-US" sz="4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PRISMA</a:t>
            </a:r>
            <a:r>
              <a:rPr lang="en-US" sz="4000" dirty="0">
                <a:solidFill>
                  <a:srgbClr val="C0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(Preferred Reporting Items of Systematic reviews and Meta-Analyses) </a:t>
            </a:r>
            <a:r>
              <a:rPr lang="en-US" sz="4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Guidelines</a:t>
            </a:r>
          </a:p>
        </p:txBody>
      </p:sp>
      <p:sp>
        <p:nvSpPr>
          <p:cNvPr id="3" name="Content Placeholder 2">
            <a:extLst>
              <a:ext uri="{FF2B5EF4-FFF2-40B4-BE49-F238E27FC236}">
                <a16:creationId xmlns:a16="http://schemas.microsoft.com/office/drawing/2014/main" id="{938E046D-D5FF-6A37-3D1B-9DDF12A6CC85}"/>
              </a:ext>
            </a:extLst>
          </p:cNvPr>
          <p:cNvSpPr>
            <a:spLocks noGrp="1"/>
          </p:cNvSpPr>
          <p:nvPr>
            <p:ph idx="1"/>
          </p:nvPr>
        </p:nvSpPr>
        <p:spPr/>
        <p:txBody>
          <a:bodyPr>
            <a:normAutofit fontScale="85000" lnSpcReduction="20000"/>
          </a:bodyPr>
          <a:lstStyle/>
          <a:p>
            <a:pPr marL="0" indent="0">
              <a:lnSpc>
                <a:spcPct val="120000"/>
              </a:lnSpc>
              <a:buNone/>
            </a:pPr>
            <a:r>
              <a:rPr lang="en-US" sz="2400" dirty="0">
                <a:latin typeface="Times New Roman" panose="02020603050405020304" pitchFamily="18" charset="0"/>
                <a:cs typeface="Times New Roman" panose="02020603050405020304" pitchFamily="18" charset="0"/>
              </a:rPr>
              <a:t>The main PRISMA reporting guideline (the </a:t>
            </a:r>
            <a:r>
              <a:rPr lang="en-US" sz="2400" dirty="0">
                <a:latin typeface="Times New Roman" panose="02020603050405020304" pitchFamily="18" charset="0"/>
                <a:cs typeface="Times New Roman" panose="02020603050405020304" pitchFamily="18" charset="0"/>
                <a:hlinkClick r:id="rId2"/>
              </a:rPr>
              <a:t>PRISMA 2020</a:t>
            </a:r>
            <a:r>
              <a:rPr lang="en-US" sz="2400" dirty="0">
                <a:latin typeface="Times New Roman" panose="02020603050405020304" pitchFamily="18" charset="0"/>
                <a:cs typeface="Times New Roman" panose="02020603050405020304" pitchFamily="18" charset="0"/>
              </a:rPr>
              <a:t> statement) primarily provides guidance for the reporting of systematic reviews evaluating the effects of interventions. PRISMA 2020 is complemented by various </a:t>
            </a:r>
            <a:r>
              <a:rPr lang="en-US" sz="2400" dirty="0">
                <a:latin typeface="Times New Roman" panose="02020603050405020304" pitchFamily="18" charset="0"/>
                <a:cs typeface="Times New Roman" panose="02020603050405020304" pitchFamily="18" charset="0"/>
                <a:hlinkClick r:id="rId3"/>
              </a:rPr>
              <a:t>PRISMA extensions</a:t>
            </a:r>
            <a:r>
              <a:rPr lang="en-US" sz="2400" dirty="0">
                <a:latin typeface="Times New Roman" panose="02020603050405020304" pitchFamily="18" charset="0"/>
                <a:cs typeface="Times New Roman" panose="02020603050405020304" pitchFamily="18" charset="0"/>
              </a:rPr>
              <a:t>, which provide guidance for the reporting of different types or aspects of systematic reviews and other types of evidence synthesis (e.g. scoping reviews).</a:t>
            </a:r>
            <a:endParaRPr lang="en-US" sz="2600" b="1" i="0" dirty="0">
              <a:solidFill>
                <a:srgbClr val="000000"/>
              </a:solidFill>
              <a:effectLst/>
              <a:highlight>
                <a:srgbClr val="FFFFFF"/>
              </a:highlight>
              <a:latin typeface="Times New Roman" panose="02020603050405020304" pitchFamily="18" charset="0"/>
              <a:cs typeface="Times New Roman" panose="02020603050405020304" pitchFamily="18" charset="0"/>
            </a:endParaRPr>
          </a:p>
          <a:p>
            <a:pPr marL="0" indent="0" algn="l">
              <a:buNone/>
            </a:pPr>
            <a:r>
              <a:rPr lang="en-US" sz="2600" b="1" i="0" dirty="0">
                <a:solidFill>
                  <a:srgbClr val="000000"/>
                </a:solidFill>
                <a:effectLst/>
                <a:highlight>
                  <a:srgbClr val="FFFFFF"/>
                </a:highlight>
                <a:latin typeface="Times New Roman" panose="02020603050405020304" pitchFamily="18" charset="0"/>
                <a:cs typeface="Times New Roman" panose="02020603050405020304" pitchFamily="18" charset="0"/>
              </a:rPr>
              <a:t>Key documents:</a:t>
            </a:r>
          </a:p>
          <a:p>
            <a:pPr algn="l"/>
            <a:r>
              <a:rPr lang="en-US" sz="2600" b="0" i="0" dirty="0">
                <a:solidFill>
                  <a:srgbClr val="000000"/>
                </a:solidFill>
                <a:effectLst/>
                <a:highlight>
                  <a:srgbClr val="FFFFFF"/>
                </a:highlight>
                <a:latin typeface="Times New Roman" panose="02020603050405020304" pitchFamily="18" charset="0"/>
                <a:cs typeface="Times New Roman" panose="02020603050405020304" pitchFamily="18" charset="0"/>
                <a:hlinkClick r:id="rId4"/>
              </a:rPr>
              <a:t>PRISMA 2020 checklist</a:t>
            </a:r>
            <a:endParaRPr lang="en-US" sz="2600" b="0" i="0" dirty="0">
              <a:solidFill>
                <a:srgbClr val="000000"/>
              </a:solidFill>
              <a:effectLst/>
              <a:highlight>
                <a:srgbClr val="FFFFFF"/>
              </a:highlight>
              <a:latin typeface="Times New Roman" panose="02020603050405020304" pitchFamily="18" charset="0"/>
              <a:cs typeface="Times New Roman" panose="02020603050405020304" pitchFamily="18" charset="0"/>
            </a:endParaRPr>
          </a:p>
          <a:p>
            <a:pPr algn="l"/>
            <a:r>
              <a:rPr lang="en-US" sz="2600" b="0" i="0" dirty="0">
                <a:solidFill>
                  <a:srgbClr val="000000"/>
                </a:solidFill>
                <a:effectLst/>
                <a:highlight>
                  <a:srgbClr val="FFFFFF"/>
                </a:highlight>
                <a:latin typeface="Times New Roman" panose="02020603050405020304" pitchFamily="18" charset="0"/>
                <a:cs typeface="Times New Roman" panose="02020603050405020304" pitchFamily="18" charset="0"/>
                <a:hlinkClick r:id="rId5"/>
              </a:rPr>
              <a:t>PRISMA 2020 flow diagram</a:t>
            </a:r>
            <a:endParaRPr lang="en-US" sz="2600" b="0" i="0" dirty="0">
              <a:solidFill>
                <a:srgbClr val="000000"/>
              </a:solidFill>
              <a:effectLst/>
              <a:highlight>
                <a:srgbClr val="FFFFFF"/>
              </a:highlight>
              <a:latin typeface="Times New Roman" panose="02020603050405020304" pitchFamily="18" charset="0"/>
              <a:cs typeface="Times New Roman" panose="02020603050405020304" pitchFamily="18" charset="0"/>
            </a:endParaRPr>
          </a:p>
          <a:p>
            <a:pPr algn="l"/>
            <a:r>
              <a:rPr lang="en-US" sz="2600" b="0" i="0" dirty="0">
                <a:solidFill>
                  <a:srgbClr val="000000"/>
                </a:solidFill>
                <a:effectLst/>
                <a:highlight>
                  <a:srgbClr val="FFFFFF"/>
                </a:highlight>
                <a:latin typeface="Times New Roman" panose="02020603050405020304" pitchFamily="18" charset="0"/>
                <a:cs typeface="Times New Roman" panose="02020603050405020304" pitchFamily="18" charset="0"/>
                <a:hlinkClick r:id="rId6"/>
              </a:rPr>
              <a:t>PRISMA 2020 statement paper</a:t>
            </a:r>
            <a:endParaRPr lang="en-US" sz="2600" b="0" i="0" dirty="0">
              <a:solidFill>
                <a:srgbClr val="000000"/>
              </a:solidFill>
              <a:effectLst/>
              <a:highlight>
                <a:srgbClr val="FFFFFF"/>
              </a:highlight>
              <a:latin typeface="Times New Roman" panose="02020603050405020304" pitchFamily="18" charset="0"/>
              <a:cs typeface="Times New Roman" panose="02020603050405020304" pitchFamily="18" charset="0"/>
            </a:endParaRPr>
          </a:p>
          <a:p>
            <a:pPr algn="l"/>
            <a:r>
              <a:rPr lang="en-US" sz="2600" b="0" i="0" dirty="0">
                <a:solidFill>
                  <a:srgbClr val="000000"/>
                </a:solidFill>
                <a:effectLst/>
                <a:highlight>
                  <a:srgbClr val="FFFFFF"/>
                </a:highlight>
                <a:latin typeface="Times New Roman" panose="02020603050405020304" pitchFamily="18" charset="0"/>
                <a:cs typeface="Times New Roman" panose="02020603050405020304" pitchFamily="18" charset="0"/>
                <a:hlinkClick r:id="rId7"/>
              </a:rPr>
              <a:t>PRISMA 2020 Explanation and Elaboration paper</a:t>
            </a:r>
            <a:endParaRPr lang="en-US" sz="2600" b="0" i="0" dirty="0">
              <a:solidFill>
                <a:srgbClr val="000000"/>
              </a:solidFill>
              <a:effectLst/>
              <a:highlight>
                <a:srgbClr val="FFFFFF"/>
              </a:highlight>
              <a:latin typeface="Times New Roman" panose="02020603050405020304" pitchFamily="18" charset="0"/>
              <a:cs typeface="Times New Roman" panose="02020603050405020304" pitchFamily="18" charset="0"/>
            </a:endParaRPr>
          </a:p>
          <a:p>
            <a:endParaRPr lang="en-US" sz="2600" dirty="0">
              <a:latin typeface="Times New Roman" panose="02020603050405020304" pitchFamily="18" charset="0"/>
              <a:cs typeface="Times New Roman" panose="02020603050405020304" pitchFamily="18" charset="0"/>
            </a:endParaRPr>
          </a:p>
          <a:p>
            <a:pPr marL="0" indent="0">
              <a:buNone/>
            </a:pPr>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hlinkClick r:id="rId8"/>
              </a:rPr>
              <a:t>https://www.prisma-statement.org/</a:t>
            </a:r>
            <a:r>
              <a:rPr lang="en-US" sz="2600" dirty="0">
                <a:latin typeface="Times New Roman" panose="02020603050405020304" pitchFamily="18" charset="0"/>
                <a:cs typeface="Times New Roman" panose="02020603050405020304" pitchFamily="18" charset="0"/>
              </a:rPr>
              <a:t> </a:t>
            </a:r>
          </a:p>
        </p:txBody>
      </p:sp>
      <p:sp>
        <p:nvSpPr>
          <p:cNvPr id="4" name="Slide Number Placeholder 3">
            <a:extLst>
              <a:ext uri="{FF2B5EF4-FFF2-40B4-BE49-F238E27FC236}">
                <a16:creationId xmlns:a16="http://schemas.microsoft.com/office/drawing/2014/main" id="{5CD2AB28-C13C-4408-D69F-8A52B30CADEC}"/>
              </a:ext>
            </a:extLst>
          </p:cNvPr>
          <p:cNvSpPr>
            <a:spLocks noGrp="1"/>
          </p:cNvSpPr>
          <p:nvPr>
            <p:ph type="sldNum" sz="quarter" idx="12"/>
          </p:nvPr>
        </p:nvSpPr>
        <p:spPr/>
        <p:txBody>
          <a:bodyPr/>
          <a:lstStyle/>
          <a:p>
            <a:fld id="{97A0D358-907F-4E83-AF7E-68F68E4B50E3}" type="slidenum">
              <a:rPr lang="en-US" smtClean="0"/>
              <a:t>61</a:t>
            </a:fld>
            <a:endParaRPr lang="en-US"/>
          </a:p>
        </p:txBody>
      </p:sp>
    </p:spTree>
    <p:extLst>
      <p:ext uri="{BB962C8B-B14F-4D97-AF65-F5344CB8AC3E}">
        <p14:creationId xmlns:p14="http://schemas.microsoft.com/office/powerpoint/2010/main" val="28046493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Title, Abstract, Introduction</a:t>
            </a:r>
          </a:p>
        </p:txBody>
      </p:sp>
      <p:pic>
        <p:nvPicPr>
          <p:cNvPr id="5" name="Content Placeholder 4"/>
          <p:cNvPicPr>
            <a:picLocks noGrp="1" noChangeAspect="1"/>
          </p:cNvPicPr>
          <p:nvPr>
            <p:ph idx="1"/>
          </p:nvPr>
        </p:nvPicPr>
        <p:blipFill>
          <a:blip r:embed="rId2"/>
          <a:stretch>
            <a:fillRect/>
          </a:stretch>
        </p:blipFill>
        <p:spPr>
          <a:xfrm>
            <a:off x="838200" y="2351136"/>
            <a:ext cx="10515600" cy="2011841"/>
          </a:xfrm>
          <a:prstGeom prst="rect">
            <a:avLst/>
          </a:prstGeom>
        </p:spPr>
      </p:pic>
      <p:sp>
        <p:nvSpPr>
          <p:cNvPr id="4" name="Slide Number Placeholder 3"/>
          <p:cNvSpPr>
            <a:spLocks noGrp="1"/>
          </p:cNvSpPr>
          <p:nvPr>
            <p:ph type="sldNum" sz="quarter" idx="12"/>
          </p:nvPr>
        </p:nvSpPr>
        <p:spPr/>
        <p:txBody>
          <a:bodyPr/>
          <a:lstStyle/>
          <a:p>
            <a:fld id="{97A0D358-907F-4E83-AF7E-68F68E4B50E3}" type="slidenum">
              <a:rPr lang="en-US" smtClean="0"/>
              <a:t>62</a:t>
            </a:fld>
            <a:endParaRPr lang="en-US"/>
          </a:p>
        </p:txBody>
      </p:sp>
    </p:spTree>
    <p:extLst>
      <p:ext uri="{BB962C8B-B14F-4D97-AF65-F5344CB8AC3E}">
        <p14:creationId xmlns:p14="http://schemas.microsoft.com/office/powerpoint/2010/main" val="3610971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545251" y="365125"/>
            <a:ext cx="10808549" cy="6043180"/>
          </a:xfrm>
          <a:prstGeom prst="rect">
            <a:avLst/>
          </a:prstGeom>
        </p:spPr>
      </p:pic>
      <p:sp>
        <p:nvSpPr>
          <p:cNvPr id="4" name="Slide Number Placeholder 3"/>
          <p:cNvSpPr>
            <a:spLocks noGrp="1"/>
          </p:cNvSpPr>
          <p:nvPr>
            <p:ph type="sldNum" sz="quarter" idx="12"/>
          </p:nvPr>
        </p:nvSpPr>
        <p:spPr/>
        <p:txBody>
          <a:bodyPr/>
          <a:lstStyle/>
          <a:p>
            <a:fld id="{97A0D358-907F-4E83-AF7E-68F68E4B50E3}" type="slidenum">
              <a:rPr lang="en-US" smtClean="0"/>
              <a:t>63</a:t>
            </a:fld>
            <a:endParaRPr lang="en-US"/>
          </a:p>
        </p:txBody>
      </p:sp>
    </p:spTree>
    <p:extLst>
      <p:ext uri="{BB962C8B-B14F-4D97-AF65-F5344CB8AC3E}">
        <p14:creationId xmlns:p14="http://schemas.microsoft.com/office/powerpoint/2010/main" val="41106488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6F499B-8D6A-40E0-8C63-891A7D180F5A}"/>
              </a:ext>
            </a:extLst>
          </p:cNvPr>
          <p:cNvSpPr>
            <a:spLocks noGrp="1"/>
          </p:cNvSpPr>
          <p:nvPr>
            <p:ph type="sldNum" sz="quarter" idx="12"/>
          </p:nvPr>
        </p:nvSpPr>
        <p:spPr/>
        <p:txBody>
          <a:bodyPr/>
          <a:lstStyle/>
          <a:p>
            <a:fld id="{97A0D358-907F-4E83-AF7E-68F68E4B50E3}" type="slidenum">
              <a:rPr lang="en-US" smtClean="0"/>
              <a:t>64</a:t>
            </a:fld>
            <a:endParaRPr lang="en-US"/>
          </a:p>
        </p:txBody>
      </p:sp>
      <p:pic>
        <p:nvPicPr>
          <p:cNvPr id="6" name="Picture 5">
            <a:extLst>
              <a:ext uri="{FF2B5EF4-FFF2-40B4-BE49-F238E27FC236}">
                <a16:creationId xmlns:a16="http://schemas.microsoft.com/office/drawing/2014/main" id="{0D272029-C30F-8141-A731-C1FAEF3A8599}"/>
              </a:ext>
            </a:extLst>
          </p:cNvPr>
          <p:cNvPicPr>
            <a:picLocks noChangeAspect="1"/>
          </p:cNvPicPr>
          <p:nvPr/>
        </p:nvPicPr>
        <p:blipFill rotWithShape="1">
          <a:blip r:embed="rId2"/>
          <a:srcRect l="20089" t="12222" r="19464" b="40873"/>
          <a:stretch/>
        </p:blipFill>
        <p:spPr>
          <a:xfrm>
            <a:off x="234334" y="1558636"/>
            <a:ext cx="11728262" cy="4551218"/>
          </a:xfrm>
          <a:prstGeom prst="rect">
            <a:avLst/>
          </a:prstGeom>
        </p:spPr>
      </p:pic>
      <p:sp>
        <p:nvSpPr>
          <p:cNvPr id="2" name="Rectangle 1"/>
          <p:cNvSpPr/>
          <p:nvPr/>
        </p:nvSpPr>
        <p:spPr>
          <a:xfrm>
            <a:off x="4686447" y="397226"/>
            <a:ext cx="1620957" cy="646331"/>
          </a:xfrm>
          <a:prstGeom prst="rect">
            <a:avLst/>
          </a:prstGeom>
        </p:spPr>
        <p:txBody>
          <a:bodyPr wrap="none">
            <a:spAutoFit/>
          </a:bodyPr>
          <a:lstStyle/>
          <a:p>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Results</a:t>
            </a:r>
          </a:p>
        </p:txBody>
      </p:sp>
    </p:spTree>
    <p:extLst>
      <p:ext uri="{BB962C8B-B14F-4D97-AF65-F5344CB8AC3E}">
        <p14:creationId xmlns:p14="http://schemas.microsoft.com/office/powerpoint/2010/main" val="30602321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effectLst>
                  <a:outerShdw blurRad="38100" dist="38100" dir="2700000" algn="tl">
                    <a:srgbClr val="000000">
                      <a:alpha val="43137"/>
                    </a:srgbClr>
                  </a:outerShdw>
                </a:effectLst>
              </a:rPr>
              <a:t>Discussion and other information</a:t>
            </a:r>
          </a:p>
        </p:txBody>
      </p:sp>
      <p:pic>
        <p:nvPicPr>
          <p:cNvPr id="5" name="Content Placeholder 4"/>
          <p:cNvPicPr>
            <a:picLocks noGrp="1" noChangeAspect="1"/>
          </p:cNvPicPr>
          <p:nvPr>
            <p:ph idx="1"/>
          </p:nvPr>
        </p:nvPicPr>
        <p:blipFill>
          <a:blip r:embed="rId2"/>
          <a:stretch>
            <a:fillRect/>
          </a:stretch>
        </p:blipFill>
        <p:spPr>
          <a:xfrm>
            <a:off x="455755" y="2286001"/>
            <a:ext cx="11500718" cy="3179060"/>
          </a:xfrm>
          <a:prstGeom prst="rect">
            <a:avLst/>
          </a:prstGeom>
        </p:spPr>
      </p:pic>
      <p:sp>
        <p:nvSpPr>
          <p:cNvPr id="4" name="Slide Number Placeholder 3"/>
          <p:cNvSpPr>
            <a:spLocks noGrp="1"/>
          </p:cNvSpPr>
          <p:nvPr>
            <p:ph type="sldNum" sz="quarter" idx="12"/>
          </p:nvPr>
        </p:nvSpPr>
        <p:spPr/>
        <p:txBody>
          <a:bodyPr/>
          <a:lstStyle/>
          <a:p>
            <a:fld id="{97A0D358-907F-4E83-AF7E-68F68E4B50E3}" type="slidenum">
              <a:rPr lang="en-US" smtClean="0"/>
              <a:t>65</a:t>
            </a:fld>
            <a:endParaRPr lang="en-US"/>
          </a:p>
        </p:txBody>
      </p:sp>
    </p:spTree>
    <p:extLst>
      <p:ext uri="{BB962C8B-B14F-4D97-AF65-F5344CB8AC3E}">
        <p14:creationId xmlns:p14="http://schemas.microsoft.com/office/powerpoint/2010/main" val="10118628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261785" y="129164"/>
            <a:ext cx="11474792" cy="6409748"/>
          </a:xfrm>
          <a:prstGeom prst="rect">
            <a:avLst/>
          </a:prstGeom>
        </p:spPr>
      </p:pic>
      <p:sp>
        <p:nvSpPr>
          <p:cNvPr id="4" name="Slide Number Placeholder 3"/>
          <p:cNvSpPr>
            <a:spLocks noGrp="1"/>
          </p:cNvSpPr>
          <p:nvPr>
            <p:ph type="sldNum" sz="quarter" idx="12"/>
          </p:nvPr>
        </p:nvSpPr>
        <p:spPr/>
        <p:txBody>
          <a:bodyPr/>
          <a:lstStyle/>
          <a:p>
            <a:fld id="{97A0D358-907F-4E83-AF7E-68F68E4B50E3}" type="slidenum">
              <a:rPr lang="en-US" smtClean="0"/>
              <a:t>66</a:t>
            </a:fld>
            <a:endParaRPr lang="en-US"/>
          </a:p>
        </p:txBody>
      </p:sp>
    </p:spTree>
    <p:extLst>
      <p:ext uri="{BB962C8B-B14F-4D97-AF65-F5344CB8AC3E}">
        <p14:creationId xmlns:p14="http://schemas.microsoft.com/office/powerpoint/2010/main" val="5452397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993" y="-50369"/>
            <a:ext cx="10515600" cy="1325563"/>
          </a:xfrm>
        </p:spPr>
        <p:txBody>
          <a:bodyPr/>
          <a:lstStyle/>
          <a:p>
            <a:pPr algn="ctr"/>
            <a:r>
              <a:rPr lang="en-US" b="1" dirty="0">
                <a:effectLst>
                  <a:outerShdw blurRad="38100" dist="38100" dir="2700000" algn="tl">
                    <a:srgbClr val="000000">
                      <a:alpha val="43137"/>
                    </a:srgbClr>
                  </a:outerShdw>
                </a:effectLst>
              </a:rPr>
              <a:t>A PRISMA Flow Diagram</a:t>
            </a:r>
          </a:p>
        </p:txBody>
      </p:sp>
      <p:pic>
        <p:nvPicPr>
          <p:cNvPr id="28" name="Content Placeholder 27"/>
          <p:cNvPicPr>
            <a:picLocks noGrp="1" noChangeAspect="1"/>
          </p:cNvPicPr>
          <p:nvPr>
            <p:ph idx="1"/>
          </p:nvPr>
        </p:nvPicPr>
        <p:blipFill>
          <a:blip r:embed="rId2"/>
          <a:stretch>
            <a:fillRect/>
          </a:stretch>
        </p:blipFill>
        <p:spPr>
          <a:xfrm>
            <a:off x="3092150" y="1000557"/>
            <a:ext cx="5845285" cy="5720918"/>
          </a:xfrm>
          <a:prstGeom prst="rect">
            <a:avLst/>
          </a:prstGeom>
        </p:spPr>
      </p:pic>
      <p:sp>
        <p:nvSpPr>
          <p:cNvPr id="4" name="Slide Number Placeholder 3"/>
          <p:cNvSpPr>
            <a:spLocks noGrp="1"/>
          </p:cNvSpPr>
          <p:nvPr>
            <p:ph type="sldNum" sz="quarter" idx="12"/>
          </p:nvPr>
        </p:nvSpPr>
        <p:spPr/>
        <p:txBody>
          <a:bodyPr/>
          <a:lstStyle/>
          <a:p>
            <a:fld id="{97A0D358-907F-4E83-AF7E-68F68E4B50E3}" type="slidenum">
              <a:rPr lang="en-US" smtClean="0"/>
              <a:t>67</a:t>
            </a:fld>
            <a:endParaRPr lang="en-US"/>
          </a:p>
        </p:txBody>
      </p:sp>
    </p:spTree>
    <p:extLst>
      <p:ext uri="{BB962C8B-B14F-4D97-AF65-F5344CB8AC3E}">
        <p14:creationId xmlns:p14="http://schemas.microsoft.com/office/powerpoint/2010/main" val="11318788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C00000"/>
                </a:solidFill>
                <a:effectLst>
                  <a:outerShdw blurRad="38100" dist="38100" dir="2700000" algn="tl">
                    <a:srgbClr val="000000">
                      <a:alpha val="43137"/>
                    </a:srgbClr>
                  </a:outerShdw>
                </a:effectLst>
              </a:rPr>
              <a:t>CONSORT 2010</a:t>
            </a:r>
            <a:br>
              <a:rPr lang="en-US" b="1" dirty="0">
                <a:effectLst>
                  <a:outerShdw blurRad="38100" dist="38100" dir="2700000" algn="tl">
                    <a:srgbClr val="000000">
                      <a:alpha val="43137"/>
                    </a:srgbClr>
                  </a:outerShdw>
                </a:effectLst>
              </a:rPr>
            </a:br>
            <a:r>
              <a:rPr lang="en-US" sz="3600" b="1" dirty="0">
                <a:effectLst>
                  <a:outerShdw blurRad="38100" dist="38100" dir="2700000" algn="tl">
                    <a:srgbClr val="000000">
                      <a:alpha val="43137"/>
                    </a:srgbClr>
                  </a:outerShdw>
                </a:effectLst>
              </a:rPr>
              <a:t>Consolidated Standards of Reporting Trails</a:t>
            </a:r>
            <a:endParaRPr lang="en-US" b="1" dirty="0">
              <a:effectLst>
                <a:outerShdw blurRad="38100" dist="38100" dir="2700000" algn="tl">
                  <a:srgbClr val="000000">
                    <a:alpha val="43137"/>
                  </a:srgbClr>
                </a:outerShdw>
              </a:effectLst>
            </a:endParaRPr>
          </a:p>
        </p:txBody>
      </p:sp>
      <p:pic>
        <p:nvPicPr>
          <p:cNvPr id="6" name="Content Placeholder 5"/>
          <p:cNvPicPr>
            <a:picLocks noGrp="1" noChangeAspect="1"/>
          </p:cNvPicPr>
          <p:nvPr>
            <p:ph idx="1"/>
          </p:nvPr>
        </p:nvPicPr>
        <p:blipFill>
          <a:blip r:embed="rId2"/>
          <a:stretch>
            <a:fillRect/>
          </a:stretch>
        </p:blipFill>
        <p:spPr>
          <a:xfrm>
            <a:off x="838200" y="2208643"/>
            <a:ext cx="10515600" cy="2421520"/>
          </a:xfrm>
          <a:prstGeom prst="rect">
            <a:avLst/>
          </a:prstGeom>
        </p:spPr>
      </p:pic>
      <p:sp>
        <p:nvSpPr>
          <p:cNvPr id="4" name="Slide Number Placeholder 3"/>
          <p:cNvSpPr>
            <a:spLocks noGrp="1"/>
          </p:cNvSpPr>
          <p:nvPr>
            <p:ph type="sldNum" sz="quarter" idx="12"/>
          </p:nvPr>
        </p:nvSpPr>
        <p:spPr/>
        <p:txBody>
          <a:bodyPr/>
          <a:lstStyle/>
          <a:p>
            <a:fld id="{97A0D358-907F-4E83-AF7E-68F68E4B50E3}" type="slidenum">
              <a:rPr lang="en-US" smtClean="0"/>
              <a:t>68</a:t>
            </a:fld>
            <a:endParaRPr lang="en-US"/>
          </a:p>
        </p:txBody>
      </p:sp>
    </p:spTree>
    <p:extLst>
      <p:ext uri="{BB962C8B-B14F-4D97-AF65-F5344CB8AC3E}">
        <p14:creationId xmlns:p14="http://schemas.microsoft.com/office/powerpoint/2010/main" val="21988709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97A0D358-907F-4E83-AF7E-68F68E4B50E3}" type="slidenum">
              <a:rPr lang="en-US" smtClean="0"/>
              <a:t>69</a:t>
            </a:fld>
            <a:endParaRPr lang="en-US"/>
          </a:p>
        </p:txBody>
      </p:sp>
      <p:pic>
        <p:nvPicPr>
          <p:cNvPr id="7" name="Content Placeholder 6"/>
          <p:cNvPicPr>
            <a:picLocks noGrp="1" noChangeAspect="1"/>
          </p:cNvPicPr>
          <p:nvPr>
            <p:ph idx="1"/>
          </p:nvPr>
        </p:nvPicPr>
        <p:blipFill>
          <a:blip r:embed="rId2"/>
          <a:stretch>
            <a:fillRect/>
          </a:stretch>
        </p:blipFill>
        <p:spPr>
          <a:xfrm>
            <a:off x="531446" y="537441"/>
            <a:ext cx="11129108" cy="5818909"/>
          </a:xfrm>
          <a:prstGeom prst="rect">
            <a:avLst/>
          </a:prstGeom>
        </p:spPr>
      </p:pic>
    </p:spTree>
    <p:extLst>
      <p:ext uri="{BB962C8B-B14F-4D97-AF65-F5344CB8AC3E}">
        <p14:creationId xmlns:p14="http://schemas.microsoft.com/office/powerpoint/2010/main" val="2034338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Strengthening the Reporting of Observational studies in Epidemiology </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(STROBE) guidelines</a:t>
            </a:r>
          </a:p>
        </p:txBody>
      </p:sp>
      <p:sp>
        <p:nvSpPr>
          <p:cNvPr id="3" name="Subtitle 2"/>
          <p:cNvSpPr>
            <a:spLocks noGrp="1"/>
          </p:cNvSpPr>
          <p:nvPr>
            <p:ph type="subTitle" idx="1"/>
          </p:nvPr>
        </p:nvSpPr>
        <p:spPr>
          <a:xfrm>
            <a:off x="2895600" y="4191000"/>
            <a:ext cx="6400800" cy="1752600"/>
          </a:xfrm>
        </p:spPr>
        <p:txBody>
          <a:bodyPr>
            <a:noAutofit/>
          </a:bodyPr>
          <a:lstStyle/>
          <a:p>
            <a:r>
              <a:rPr lang="en-US" dirty="0" err="1">
                <a:latin typeface="Times New Roman" panose="02020603050405020304" pitchFamily="18" charset="0"/>
                <a:cs typeface="Times New Roman" panose="02020603050405020304" pitchFamily="18" charset="0"/>
              </a:rPr>
              <a:t>Hossein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Akbari</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Assistant professor of epidemiology</a:t>
            </a:r>
          </a:p>
          <a:p>
            <a:r>
              <a:rPr lang="en-US" dirty="0">
                <a:latin typeface="Times New Roman" panose="02020603050405020304" pitchFamily="18" charset="0"/>
                <a:cs typeface="Times New Roman" panose="02020603050405020304" pitchFamily="18" charset="0"/>
              </a:rPr>
              <a:t>Faculty of Health</a:t>
            </a:r>
          </a:p>
          <a:p>
            <a:r>
              <a:rPr lang="en-US" dirty="0">
                <a:latin typeface="Times New Roman" panose="02020603050405020304" pitchFamily="18" charset="0"/>
                <a:cs typeface="Times New Roman" panose="02020603050405020304" pitchFamily="18" charset="0"/>
              </a:rPr>
              <a:t>TUOMS</a:t>
            </a:r>
          </a:p>
        </p:txBody>
      </p:sp>
      <p:pic>
        <p:nvPicPr>
          <p:cNvPr id="4" name="Picture 3"/>
          <p:cNvPicPr>
            <a:picLocks noChangeAspect="1"/>
          </p:cNvPicPr>
          <p:nvPr/>
        </p:nvPicPr>
        <p:blipFill>
          <a:blip r:embed="rId2"/>
          <a:stretch>
            <a:fillRect/>
          </a:stretch>
        </p:blipFill>
        <p:spPr>
          <a:xfrm>
            <a:off x="9296400" y="362526"/>
            <a:ext cx="987638" cy="1158340"/>
          </a:xfrm>
          <a:prstGeom prst="rect">
            <a:avLst/>
          </a:prstGeom>
        </p:spPr>
      </p:pic>
    </p:spTree>
    <p:extLst>
      <p:ext uri="{BB962C8B-B14F-4D97-AF65-F5344CB8AC3E}">
        <p14:creationId xmlns:p14="http://schemas.microsoft.com/office/powerpoint/2010/main" val="19421033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326812" y="1859973"/>
            <a:ext cx="11286760" cy="3639146"/>
          </a:xfrm>
          <a:prstGeom prst="rect">
            <a:avLst/>
          </a:prstGeom>
        </p:spPr>
      </p:pic>
      <p:sp>
        <p:nvSpPr>
          <p:cNvPr id="4" name="Slide Number Placeholder 3"/>
          <p:cNvSpPr>
            <a:spLocks noGrp="1"/>
          </p:cNvSpPr>
          <p:nvPr>
            <p:ph type="sldNum" sz="quarter" idx="12"/>
          </p:nvPr>
        </p:nvSpPr>
        <p:spPr/>
        <p:txBody>
          <a:bodyPr/>
          <a:lstStyle/>
          <a:p>
            <a:fld id="{97A0D358-907F-4E83-AF7E-68F68E4B50E3}" type="slidenum">
              <a:rPr lang="en-US" smtClean="0"/>
              <a:t>70</a:t>
            </a:fld>
            <a:endParaRPr lang="en-US"/>
          </a:p>
        </p:txBody>
      </p:sp>
    </p:spTree>
    <p:extLst>
      <p:ext uri="{BB962C8B-B14F-4D97-AF65-F5344CB8AC3E}">
        <p14:creationId xmlns:p14="http://schemas.microsoft.com/office/powerpoint/2010/main" val="18437449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838200" y="2468297"/>
            <a:ext cx="10515600" cy="3065994"/>
          </a:xfrm>
          <a:prstGeom prst="rect">
            <a:avLst/>
          </a:prstGeom>
        </p:spPr>
      </p:pic>
      <p:sp>
        <p:nvSpPr>
          <p:cNvPr id="4" name="Slide Number Placeholder 3"/>
          <p:cNvSpPr>
            <a:spLocks noGrp="1"/>
          </p:cNvSpPr>
          <p:nvPr>
            <p:ph type="sldNum" sz="quarter" idx="12"/>
          </p:nvPr>
        </p:nvSpPr>
        <p:spPr/>
        <p:txBody>
          <a:bodyPr/>
          <a:lstStyle/>
          <a:p>
            <a:fld id="{97A0D358-907F-4E83-AF7E-68F68E4B50E3}" type="slidenum">
              <a:rPr lang="en-US" smtClean="0"/>
              <a:t>71</a:t>
            </a:fld>
            <a:endParaRPr lang="en-US"/>
          </a:p>
        </p:txBody>
      </p:sp>
    </p:spTree>
    <p:extLst>
      <p:ext uri="{BB962C8B-B14F-4D97-AF65-F5344CB8AC3E}">
        <p14:creationId xmlns:p14="http://schemas.microsoft.com/office/powerpoint/2010/main" val="37716069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1777919" y="590549"/>
            <a:ext cx="7856928" cy="5948363"/>
          </a:xfrm>
          <a:prstGeom prst="rect">
            <a:avLst/>
          </a:prstGeom>
        </p:spPr>
      </p:pic>
      <p:sp>
        <p:nvSpPr>
          <p:cNvPr id="4" name="Slide Number Placeholder 3"/>
          <p:cNvSpPr>
            <a:spLocks noGrp="1"/>
          </p:cNvSpPr>
          <p:nvPr>
            <p:ph type="sldNum" sz="quarter" idx="12"/>
          </p:nvPr>
        </p:nvSpPr>
        <p:spPr/>
        <p:txBody>
          <a:bodyPr/>
          <a:lstStyle/>
          <a:p>
            <a:fld id="{97A0D358-907F-4E83-AF7E-68F68E4B50E3}" type="slidenum">
              <a:rPr lang="en-US" smtClean="0"/>
              <a:t>72</a:t>
            </a:fld>
            <a:endParaRPr lang="en-US"/>
          </a:p>
        </p:txBody>
      </p:sp>
    </p:spTree>
    <p:extLst>
      <p:ext uri="{BB962C8B-B14F-4D97-AF65-F5344CB8AC3E}">
        <p14:creationId xmlns:p14="http://schemas.microsoft.com/office/powerpoint/2010/main" val="22054406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4A48D-22CD-26D8-780E-22B5AC5A960F}"/>
              </a:ext>
            </a:extLst>
          </p:cNvPr>
          <p:cNvSpPr>
            <a:spLocks noGrp="1"/>
          </p:cNvSpPr>
          <p:nvPr>
            <p:ph type="title"/>
          </p:nvPr>
        </p:nvSpPr>
        <p:spPr>
          <a:xfrm>
            <a:off x="2725947" y="1742535"/>
            <a:ext cx="9057736" cy="2898475"/>
          </a:xfrm>
        </p:spPr>
        <p:txBody>
          <a:bodyPr/>
          <a:lstStyle/>
          <a:p>
            <a:r>
              <a:rPr lang="en-US" dirty="0"/>
              <a:t>	</a:t>
            </a:r>
            <a:r>
              <a:rPr lang="en-US" sz="6600" b="1" dirty="0"/>
              <a:t>TUOMS PRESS</a:t>
            </a:r>
            <a:endParaRPr lang="en-US" b="1" dirty="0"/>
          </a:p>
        </p:txBody>
      </p:sp>
      <p:sp>
        <p:nvSpPr>
          <p:cNvPr id="4" name="Slide Number Placeholder 3">
            <a:extLst>
              <a:ext uri="{FF2B5EF4-FFF2-40B4-BE49-F238E27FC236}">
                <a16:creationId xmlns:a16="http://schemas.microsoft.com/office/drawing/2014/main" id="{92F8D405-2283-4B94-B8E3-C71CF238B792}"/>
              </a:ext>
            </a:extLst>
          </p:cNvPr>
          <p:cNvSpPr>
            <a:spLocks noGrp="1"/>
          </p:cNvSpPr>
          <p:nvPr>
            <p:ph type="sldNum" sz="quarter" idx="12"/>
          </p:nvPr>
        </p:nvSpPr>
        <p:spPr/>
        <p:txBody>
          <a:bodyPr/>
          <a:lstStyle/>
          <a:p>
            <a:fld id="{97A0D358-907F-4E83-AF7E-68F68E4B50E3}" type="slidenum">
              <a:rPr lang="en-US" smtClean="0"/>
              <a:t>73</a:t>
            </a:fld>
            <a:endParaRPr lang="en-US"/>
          </a:p>
        </p:txBody>
      </p:sp>
    </p:spTree>
    <p:extLst>
      <p:ext uri="{BB962C8B-B14F-4D97-AF65-F5344CB8AC3E}">
        <p14:creationId xmlns:p14="http://schemas.microsoft.com/office/powerpoint/2010/main" val="1194468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Introducing STROBE</a:t>
            </a:r>
          </a:p>
        </p:txBody>
      </p:sp>
      <p:sp>
        <p:nvSpPr>
          <p:cNvPr id="3" name="Content Placeholder 2"/>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Strengthening the Reporting of Observational studies in Epidemiology (STROBE) guidelines</a:t>
            </a:r>
          </a:p>
          <a:p>
            <a:pPr marL="0" indent="0">
              <a:buNone/>
            </a:pPr>
            <a:endParaRPr lang="en-US" sz="2400"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Cross sectional </a:t>
            </a:r>
          </a:p>
          <a:p>
            <a:pPr lvl="1"/>
            <a:r>
              <a:rPr lang="en-US" dirty="0">
                <a:latin typeface="Times New Roman" panose="02020603050405020304" pitchFamily="18" charset="0"/>
                <a:cs typeface="Times New Roman" panose="02020603050405020304" pitchFamily="18" charset="0"/>
              </a:rPr>
              <a:t>Case control</a:t>
            </a:r>
          </a:p>
          <a:p>
            <a:pPr lvl="1"/>
            <a:r>
              <a:rPr lang="en-US" dirty="0">
                <a:latin typeface="Times New Roman" panose="02020603050405020304" pitchFamily="18" charset="0"/>
                <a:cs typeface="Times New Roman" panose="02020603050405020304" pitchFamily="18" charset="0"/>
              </a:rPr>
              <a:t>Cohort</a:t>
            </a:r>
          </a:p>
          <a:p>
            <a:pPr marL="457200" lvl="1" indent="0">
              <a:buNone/>
            </a:pPr>
            <a:endParaRPr lang="en-US"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STROBE guidelines were developed following a collaborative initiative of epidemiologists, methodologists, statisticians, researchers, and journal editors in 2004.</a:t>
            </a:r>
          </a:p>
          <a:p>
            <a:endParaRPr lang="en-US" sz="2400" dirty="0"/>
          </a:p>
          <a:p>
            <a:pPr marL="0" indent="0">
              <a:buNone/>
            </a:pPr>
            <a:endParaRPr lang="en-US" dirty="0"/>
          </a:p>
        </p:txBody>
      </p:sp>
    </p:spTree>
    <p:extLst>
      <p:ext uri="{BB962C8B-B14F-4D97-AF65-F5344CB8AC3E}">
        <p14:creationId xmlns:p14="http://schemas.microsoft.com/office/powerpoint/2010/main" val="1860499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Observational studies</a:t>
            </a:r>
          </a:p>
        </p:txBody>
      </p:sp>
      <p:pic>
        <p:nvPicPr>
          <p:cNvPr id="1026" name="Picture 2" descr="Fig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0" y="4114801"/>
            <a:ext cx="4428753" cy="24878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Outbreak Investig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1417638"/>
            <a:ext cx="4755115" cy="3388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579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2503</TotalTime>
  <Words>3243</Words>
  <Application>Microsoft Office PowerPoint</Application>
  <PresentationFormat>Widescreen</PresentationFormat>
  <Paragraphs>474</Paragraphs>
  <Slides>73</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73</vt:i4>
      </vt:variant>
    </vt:vector>
  </HeadingPairs>
  <TitlesOfParts>
    <vt:vector size="82" baseType="lpstr">
      <vt:lpstr>Aptos</vt:lpstr>
      <vt:lpstr>Arial</vt:lpstr>
      <vt:lpstr>Arial Black</vt:lpstr>
      <vt:lpstr>Calibri</vt:lpstr>
      <vt:lpstr>Calibri Light</vt:lpstr>
      <vt:lpstr>Helvetica</vt:lpstr>
      <vt:lpstr>Times New Roman</vt:lpstr>
      <vt:lpstr>Wingdings</vt:lpstr>
      <vt:lpstr>Office Theme</vt:lpstr>
      <vt:lpstr>PowerPoint Presentation</vt:lpstr>
      <vt:lpstr>PowerPoint Presentation</vt:lpstr>
      <vt:lpstr>Why are reporting guidelines important?</vt:lpstr>
      <vt:lpstr>Why are reporting guidelines important?</vt:lpstr>
      <vt:lpstr>PowerPoint Presentation</vt:lpstr>
      <vt:lpstr>PowerPoint Presentation</vt:lpstr>
      <vt:lpstr>Strengthening the Reporting of Observational studies in Epidemiology (STROBE) guidelines</vt:lpstr>
      <vt:lpstr>Introducing STROBE</vt:lpstr>
      <vt:lpstr>Observational studies</vt:lpstr>
      <vt:lpstr>STROBE</vt:lpstr>
      <vt:lpstr>STROBE Checklist</vt:lpstr>
      <vt:lpstr>Item 1: Title and Abstract</vt:lpstr>
      <vt:lpstr>Items 2 and 3: Introduction</vt:lpstr>
      <vt:lpstr>Items 4–12: Methods </vt:lpstr>
      <vt:lpstr>STROBE (Methods section)</vt:lpstr>
      <vt:lpstr>STROBE (Methods section)</vt:lpstr>
      <vt:lpstr>Items 13–17: Results</vt:lpstr>
      <vt:lpstr>STROBE (Results section)</vt:lpstr>
      <vt:lpstr>Items 18–21: Discussion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Reporting Guidelines for  Qualitative Research </vt:lpstr>
      <vt:lpstr>Guidelines on reporting qualitative research</vt:lpstr>
      <vt:lpstr> COREQ checklist  (Consolidated criteria for Reporting Qualitative research)  </vt:lpstr>
      <vt:lpstr> COREQ checklist</vt:lpstr>
      <vt:lpstr> COREQ checklist</vt:lpstr>
      <vt:lpstr>Domain 1: Research team and reflexivity</vt:lpstr>
      <vt:lpstr> COREQ checklist</vt:lpstr>
      <vt:lpstr> COREQ checklist </vt:lpstr>
      <vt:lpstr>Domain 2: Study design</vt:lpstr>
      <vt:lpstr>Domain 2: Study design</vt:lpstr>
      <vt:lpstr>Domain 2: Study design</vt:lpstr>
      <vt:lpstr>Domain 2: Study design</vt:lpstr>
      <vt:lpstr> COREQ checklist</vt:lpstr>
      <vt:lpstr>Domain 3: analysis and findings</vt:lpstr>
      <vt:lpstr>Domain 3: analysis and findings</vt:lpstr>
      <vt:lpstr> COREQ checklist</vt:lpstr>
      <vt:lpstr>SRQR checklist  The Standards for Reporting Qualitative Research </vt:lpstr>
      <vt:lpstr>SRQR checklist</vt:lpstr>
      <vt:lpstr>Title and abstract</vt:lpstr>
      <vt:lpstr>Introduction</vt:lpstr>
      <vt:lpstr>Methods </vt:lpstr>
      <vt:lpstr>Methods </vt:lpstr>
      <vt:lpstr>Methods </vt:lpstr>
      <vt:lpstr>Methods </vt:lpstr>
      <vt:lpstr>Methods </vt:lpstr>
      <vt:lpstr>Results/findings</vt:lpstr>
      <vt:lpstr>Discussion</vt:lpstr>
      <vt:lpstr>Other</vt:lpstr>
      <vt:lpstr> Dr. Sina Ghertasi Oskouei, DDS Tabriz University of Medical Sciences  Associate Editors of Journal of Advanced Periodontology and Implant Dentistry </vt:lpstr>
      <vt:lpstr>Source: https://openoregon.pressbooks.pub/nutritionscience/chapter/2b-types-of-research-studies/</vt:lpstr>
      <vt:lpstr>Types of reviews</vt:lpstr>
      <vt:lpstr>Bias</vt:lpstr>
      <vt:lpstr>Source of bias </vt:lpstr>
      <vt:lpstr>Systematic review</vt:lpstr>
      <vt:lpstr>PRISMA (Preferred Reporting Items of Systematic reviews and Meta-Analyses) Guidelines</vt:lpstr>
      <vt:lpstr>Title, Abstract, Introduction</vt:lpstr>
      <vt:lpstr>PowerPoint Presentation</vt:lpstr>
      <vt:lpstr>PowerPoint Presentation</vt:lpstr>
      <vt:lpstr>Discussion and other information</vt:lpstr>
      <vt:lpstr>PowerPoint Presentation</vt:lpstr>
      <vt:lpstr>A PRISMA Flow Diagram</vt:lpstr>
      <vt:lpstr>CONSORT 2010 Consolidated Standards of Reporting Trails</vt:lpstr>
      <vt:lpstr>PowerPoint Presentation</vt:lpstr>
      <vt:lpstr>PowerPoint Presentation</vt:lpstr>
      <vt:lpstr>PowerPoint Presentation</vt:lpstr>
      <vt:lpstr>PowerPoint Presentation</vt:lpstr>
      <vt:lpstr> TUOMS PRESS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PourRazavi</dc:creator>
  <cp:lastModifiedBy>faranak rahimi</cp:lastModifiedBy>
  <cp:revision>78</cp:revision>
  <cp:lastPrinted>2024-07-22T10:14:14Z</cp:lastPrinted>
  <dcterms:created xsi:type="dcterms:W3CDTF">2024-07-15T10:07:27Z</dcterms:created>
  <dcterms:modified xsi:type="dcterms:W3CDTF">2024-08-14T08:29:37Z</dcterms:modified>
</cp:coreProperties>
</file>